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4"/>
  </p:sldMasterIdLst>
  <p:notesMasterIdLst>
    <p:notesMasterId r:id="rId35"/>
  </p:notesMasterIdLst>
  <p:handoutMasterIdLst>
    <p:handoutMasterId r:id="rId36"/>
  </p:handoutMasterIdLst>
  <p:sldIdLst>
    <p:sldId id="256" r:id="rId5"/>
    <p:sldId id="273" r:id="rId6"/>
    <p:sldId id="382" r:id="rId7"/>
    <p:sldId id="419" r:id="rId8"/>
    <p:sldId id="404" r:id="rId9"/>
    <p:sldId id="272" r:id="rId10"/>
    <p:sldId id="363" r:id="rId11"/>
    <p:sldId id="274" r:id="rId12"/>
    <p:sldId id="372" r:id="rId13"/>
    <p:sldId id="333" r:id="rId14"/>
    <p:sldId id="335" r:id="rId15"/>
    <p:sldId id="334" r:id="rId16"/>
    <p:sldId id="373" r:id="rId17"/>
    <p:sldId id="336" r:id="rId18"/>
    <p:sldId id="341" r:id="rId19"/>
    <p:sldId id="396" r:id="rId20"/>
    <p:sldId id="383" r:id="rId21"/>
    <p:sldId id="370" r:id="rId22"/>
    <p:sldId id="369" r:id="rId23"/>
    <p:sldId id="371" r:id="rId24"/>
    <p:sldId id="377" r:id="rId25"/>
    <p:sldId id="378" r:id="rId26"/>
    <p:sldId id="413" r:id="rId27"/>
    <p:sldId id="294" r:id="rId28"/>
    <p:sldId id="305" r:id="rId29"/>
    <p:sldId id="412" r:id="rId30"/>
    <p:sldId id="381" r:id="rId31"/>
    <p:sldId id="318" r:id="rId32"/>
    <p:sldId id="326" r:id="rId33"/>
    <p:sldId id="409" r:id="rId34"/>
  </p:sldIdLst>
  <p:sldSz cx="9144000" cy="6858000" type="screen4x3"/>
  <p:notesSz cx="6797675" cy="9926638"/>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0533"/>
    <a:srgbClr val="FFFF66"/>
    <a:srgbClr val="8E10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92" autoAdjust="0"/>
  </p:normalViewPr>
  <p:slideViewPr>
    <p:cSldViewPr snapToGrid="0">
      <p:cViewPr varScale="1">
        <p:scale>
          <a:sx n="101" d="100"/>
          <a:sy n="101" d="100"/>
        </p:scale>
        <p:origin x="269"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AC350579-D6A6-4FED-A16C-A9B4BECC8BED}" type="datetimeFigureOut">
              <a:rPr lang="de-CH" smtClean="0"/>
              <a:t>20.12.2022</a:t>
            </a:fld>
            <a:endParaRPr lang="de-CH"/>
          </a:p>
        </p:txBody>
      </p:sp>
      <p:sp>
        <p:nvSpPr>
          <p:cNvPr id="4" name="Fußzeilenplatzhalter 3"/>
          <p:cNvSpPr>
            <a:spLocks noGrp="1"/>
          </p:cNvSpPr>
          <p:nvPr>
            <p:ph type="ftr" sz="quarter" idx="2"/>
          </p:nvPr>
        </p:nvSpPr>
        <p:spPr>
          <a:xfrm>
            <a:off x="1" y="9428583"/>
            <a:ext cx="2945659" cy="496332"/>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BD9772E2-7E06-4FBB-AA55-9B815F93B7CE}" type="slidenum">
              <a:rPr lang="de-CH" smtClean="0"/>
              <a:t>‹Nr.›</a:t>
            </a:fld>
            <a:endParaRPr lang="de-CH"/>
          </a:p>
        </p:txBody>
      </p:sp>
    </p:spTree>
    <p:extLst>
      <p:ext uri="{BB962C8B-B14F-4D97-AF65-F5344CB8AC3E}">
        <p14:creationId xmlns:p14="http://schemas.microsoft.com/office/powerpoint/2010/main" val="15275717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800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8008"/>
          </a:xfrm>
          <a:prstGeom prst="rect">
            <a:avLst/>
          </a:prstGeom>
        </p:spPr>
        <p:txBody>
          <a:bodyPr vert="horz" lIns="91440" tIns="45720" rIns="91440" bIns="45720" rtlCol="0"/>
          <a:lstStyle>
            <a:lvl1pPr algn="r">
              <a:defRPr sz="1200"/>
            </a:lvl1pPr>
          </a:lstStyle>
          <a:p>
            <a:fld id="{EBDA9BD1-0790-4972-8F23-BA840EEA19B9}" type="datetimeFigureOut">
              <a:rPr lang="de-DE" smtClean="0"/>
              <a:t>20.12.2022</a:t>
            </a:fld>
            <a:endParaRPr lang="de-DE"/>
          </a:p>
        </p:txBody>
      </p:sp>
      <p:sp>
        <p:nvSpPr>
          <p:cNvPr id="4" name="Folienbildplatzhalter 3"/>
          <p:cNvSpPr>
            <a:spLocks noGrp="1" noRot="1" noChangeAspect="1"/>
          </p:cNvSpPr>
          <p:nvPr>
            <p:ph type="sldImg" idx="2"/>
          </p:nvPr>
        </p:nvSpPr>
        <p:spPr>
          <a:xfrm>
            <a:off x="2229643" y="763233"/>
            <a:ext cx="2338387" cy="175420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2782662"/>
            <a:ext cx="5438775" cy="6645967"/>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630"/>
            <a:ext cx="2946400" cy="49800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8630"/>
            <a:ext cx="2946400" cy="498008"/>
          </a:xfrm>
          <a:prstGeom prst="rect">
            <a:avLst/>
          </a:prstGeom>
        </p:spPr>
        <p:txBody>
          <a:bodyPr vert="horz" lIns="91440" tIns="45720" rIns="91440" bIns="45720" rtlCol="0" anchor="b"/>
          <a:lstStyle>
            <a:lvl1pPr algn="r">
              <a:defRPr sz="1200"/>
            </a:lvl1pPr>
          </a:lstStyle>
          <a:p>
            <a:fld id="{832737DA-7C39-4E5D-908B-13F7076ED29C}" type="slidenum">
              <a:rPr lang="de-DE" smtClean="0"/>
              <a:t>‹Nr.›</a:t>
            </a:fld>
            <a:endParaRPr lang="de-DE"/>
          </a:p>
        </p:txBody>
      </p:sp>
    </p:spTree>
    <p:extLst>
      <p:ext uri="{BB962C8B-B14F-4D97-AF65-F5344CB8AC3E}">
        <p14:creationId xmlns:p14="http://schemas.microsoft.com/office/powerpoint/2010/main" val="3134705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1</a:t>
            </a:fld>
            <a:endParaRPr lang="de-DE"/>
          </a:p>
        </p:txBody>
      </p:sp>
    </p:spTree>
    <p:extLst>
      <p:ext uri="{BB962C8B-B14F-4D97-AF65-F5344CB8AC3E}">
        <p14:creationId xmlns:p14="http://schemas.microsoft.com/office/powerpoint/2010/main" val="64178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0"/>
              <a:t>Kapital per Ende 2021:</a:t>
            </a:r>
          </a:p>
          <a:p>
            <a:endParaRPr lang="de-CH" sz="1200" b="0"/>
          </a:p>
          <a:p>
            <a:r>
              <a:rPr lang="de-CH" sz="1200" b="0"/>
              <a:t>Das Fondskapital beträgt 1,6 Millionen Franken</a:t>
            </a:r>
          </a:p>
          <a:p>
            <a:endParaRPr lang="de-CH" sz="1200" b="0"/>
          </a:p>
          <a:p>
            <a:r>
              <a:rPr lang="de-CH" sz="1200" b="0"/>
              <a:t>Das Organisationskapital 2.0 Millionen Franken</a:t>
            </a:r>
          </a:p>
          <a:p>
            <a:endParaRPr lang="de-CH" sz="1200" b="0"/>
          </a:p>
          <a:p>
            <a:r>
              <a:rPr lang="de-CH" sz="1200" b="0"/>
              <a:t>Total Bestand beträgt neu 3.6 Millionen Franken. </a:t>
            </a:r>
          </a:p>
          <a:p>
            <a:br>
              <a:rPr lang="de-CH" b="0" baseline="0"/>
            </a:br>
            <a:endParaRPr lang="de-CH" b="0"/>
          </a:p>
        </p:txBody>
      </p:sp>
      <p:sp>
        <p:nvSpPr>
          <p:cNvPr id="4" name="Foliennummernplatzhalter 3"/>
          <p:cNvSpPr>
            <a:spLocks noGrp="1"/>
          </p:cNvSpPr>
          <p:nvPr>
            <p:ph type="sldNum" sz="quarter" idx="5"/>
          </p:nvPr>
        </p:nvSpPr>
        <p:spPr/>
        <p:txBody>
          <a:bodyPr/>
          <a:lstStyle/>
          <a:p>
            <a:fld id="{832737DA-7C39-4E5D-908B-13F7076ED29C}" type="slidenum">
              <a:rPr lang="de-DE" smtClean="0"/>
              <a:t>10</a:t>
            </a:fld>
            <a:endParaRPr lang="de-DE"/>
          </a:p>
        </p:txBody>
      </p:sp>
    </p:spTree>
    <p:extLst>
      <p:ext uri="{BB962C8B-B14F-4D97-AF65-F5344CB8AC3E}">
        <p14:creationId xmlns:p14="http://schemas.microsoft.com/office/powerpoint/2010/main" val="335188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b="0" baseline="0"/>
              <a:t>Hinweis auf Revisionsbericht im Finanzbericht</a:t>
            </a:r>
            <a:br>
              <a:rPr lang="de-CH" b="0" baseline="0"/>
            </a:br>
            <a:endParaRPr lang="de-CH" b="0"/>
          </a:p>
        </p:txBody>
      </p:sp>
      <p:sp>
        <p:nvSpPr>
          <p:cNvPr id="4" name="Foliennummernplatzhalter 3"/>
          <p:cNvSpPr>
            <a:spLocks noGrp="1"/>
          </p:cNvSpPr>
          <p:nvPr>
            <p:ph type="sldNum" sz="quarter" idx="5"/>
          </p:nvPr>
        </p:nvSpPr>
        <p:spPr/>
        <p:txBody>
          <a:bodyPr/>
          <a:lstStyle/>
          <a:p>
            <a:fld id="{832737DA-7C39-4E5D-908B-13F7076ED29C}" type="slidenum">
              <a:rPr lang="de-DE" smtClean="0"/>
              <a:t>11</a:t>
            </a:fld>
            <a:endParaRPr lang="de-DE"/>
          </a:p>
        </p:txBody>
      </p:sp>
    </p:spTree>
    <p:extLst>
      <p:ext uri="{BB962C8B-B14F-4D97-AF65-F5344CB8AC3E}">
        <p14:creationId xmlns:p14="http://schemas.microsoft.com/office/powerpoint/2010/main" val="4127188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0"/>
              <a:t>Abstimmung </a:t>
            </a:r>
            <a:r>
              <a:rPr lang="de-CH"/>
              <a:t>Jahresrechnung 2021</a:t>
            </a:r>
            <a:endParaRPr lang="de-CH" sz="1200" b="0"/>
          </a:p>
          <a:p>
            <a:endParaRPr lang="de-CH" sz="1200" b="0">
              <a:cs typeface="Calibri"/>
            </a:endParaRPr>
          </a:p>
          <a:p>
            <a:r>
              <a:rPr lang="de-CH">
                <a:cs typeface="Calibri"/>
              </a:rPr>
              <a:t>Dann bitte ich alle Stimmberechtigten, über die Jahresrechnung 2021 abzustimmen.</a:t>
            </a:r>
            <a:br>
              <a:rPr lang="de-CH">
                <a:cs typeface="+mn-lt"/>
              </a:rPr>
            </a:br>
            <a:r>
              <a:rPr lang="de-CH">
                <a:cs typeface="Calibri"/>
              </a:rPr>
              <a:t>Wer der Jahresrechnung zustimmt und den Verbandsvorstand für das Geschäftsjahr 2021 entlastet, bitte mit der Stimmkarte bezeugen.</a:t>
            </a:r>
          </a:p>
          <a:p>
            <a:r>
              <a:rPr lang="de-CH">
                <a:cs typeface="Calibri"/>
              </a:rPr>
              <a:t> </a:t>
            </a:r>
          </a:p>
          <a:p>
            <a:r>
              <a:rPr lang="de-CH" sz="1200" b="0"/>
              <a:t>Dank an</a:t>
            </a:r>
            <a:r>
              <a:rPr lang="de-CH"/>
              <a:t> Mirjam Meier, die die Rechnung zum letzten Mal geführt und abgeschlossen hat</a:t>
            </a:r>
            <a:r>
              <a:rPr lang="de-CH" sz="1200" b="0"/>
              <a:t> </a:t>
            </a:r>
            <a:r>
              <a:rPr lang="de-CH"/>
              <a:t>und unsere Geschäftsstelle unterdessen verlassen hat.</a:t>
            </a:r>
            <a:br>
              <a:rPr lang="de-CH">
                <a:cs typeface="+mn-lt"/>
              </a:rPr>
            </a:br>
            <a:r>
              <a:rPr lang="de-CH"/>
              <a:t>Danke auch an die Revisionsstelle BDO unter der Leitung von Andrea </a:t>
            </a:r>
            <a:r>
              <a:rPr lang="de-CH" err="1"/>
              <a:t>Spichtig</a:t>
            </a:r>
            <a:r>
              <a:rPr lang="de-CH"/>
              <a:t>.</a:t>
            </a:r>
            <a:endParaRPr lang="de-CH" sz="1200" b="0">
              <a:cs typeface="Calibri"/>
            </a:endParaRPr>
          </a:p>
          <a:p>
            <a:endParaRPr lang="de-CH" b="0" baseline="0"/>
          </a:p>
          <a:p>
            <a:endParaRPr lang="de-CH" b="0" baseline="0"/>
          </a:p>
        </p:txBody>
      </p:sp>
      <p:sp>
        <p:nvSpPr>
          <p:cNvPr id="4" name="Foliennummernplatzhalter 3"/>
          <p:cNvSpPr>
            <a:spLocks noGrp="1"/>
          </p:cNvSpPr>
          <p:nvPr>
            <p:ph type="sldNum" sz="quarter" idx="5"/>
          </p:nvPr>
        </p:nvSpPr>
        <p:spPr/>
        <p:txBody>
          <a:bodyPr/>
          <a:lstStyle/>
          <a:p>
            <a:fld id="{832737DA-7C39-4E5D-908B-13F7076ED29C}" type="slidenum">
              <a:rPr lang="de-DE" smtClean="0"/>
              <a:t>12</a:t>
            </a:fld>
            <a:endParaRPr lang="de-DE"/>
          </a:p>
        </p:txBody>
      </p:sp>
    </p:spTree>
    <p:extLst>
      <p:ext uri="{BB962C8B-B14F-4D97-AF65-F5344CB8AC3E}">
        <p14:creationId xmlns:p14="http://schemas.microsoft.com/office/powerpoint/2010/main" val="3241267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13</a:t>
            </a:fld>
            <a:endParaRPr lang="de-DE"/>
          </a:p>
        </p:txBody>
      </p:sp>
    </p:spTree>
    <p:extLst>
      <p:ext uri="{BB962C8B-B14F-4D97-AF65-F5344CB8AC3E}">
        <p14:creationId xmlns:p14="http://schemas.microsoft.com/office/powerpoint/2010/main" val="1949165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14</a:t>
            </a:fld>
            <a:endParaRPr lang="de-DE"/>
          </a:p>
        </p:txBody>
      </p:sp>
    </p:spTree>
    <p:extLst>
      <p:ext uri="{BB962C8B-B14F-4D97-AF65-F5344CB8AC3E}">
        <p14:creationId xmlns:p14="http://schemas.microsoft.com/office/powerpoint/2010/main" val="1829003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sz="1200" b="0"/>
          </a:p>
        </p:txBody>
      </p:sp>
      <p:sp>
        <p:nvSpPr>
          <p:cNvPr id="4" name="Foliennummernplatzhalter 3"/>
          <p:cNvSpPr>
            <a:spLocks noGrp="1"/>
          </p:cNvSpPr>
          <p:nvPr>
            <p:ph type="sldNum" sz="quarter" idx="5"/>
          </p:nvPr>
        </p:nvSpPr>
        <p:spPr/>
        <p:txBody>
          <a:bodyPr/>
          <a:lstStyle/>
          <a:p>
            <a:fld id="{832737DA-7C39-4E5D-908B-13F7076ED29C}" type="slidenum">
              <a:rPr lang="de-DE" smtClean="0"/>
              <a:t>15</a:t>
            </a:fld>
            <a:endParaRPr lang="de-DE"/>
          </a:p>
        </p:txBody>
      </p:sp>
    </p:spTree>
    <p:extLst>
      <p:ext uri="{BB962C8B-B14F-4D97-AF65-F5344CB8AC3E}">
        <p14:creationId xmlns:p14="http://schemas.microsoft.com/office/powerpoint/2010/main" val="236667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a:cs typeface="Calibri"/>
              </a:rPr>
              <a:t>Erklärung zum </a:t>
            </a:r>
            <a:r>
              <a:rPr lang="de-CH" err="1">
                <a:cs typeface="Calibri"/>
              </a:rPr>
              <a:t>Meccano</a:t>
            </a:r>
            <a:r>
              <a:rPr lang="de-CH">
                <a:cs typeface="Calibri"/>
              </a:rPr>
              <a:t> der Beiträge: OV &gt; KV (+ EM) &gt; Dachverband (+ EM)</a:t>
            </a:r>
            <a:endParaRPr lang="de-CH"/>
          </a:p>
          <a:p>
            <a:endParaRPr lang="de-CH"/>
          </a:p>
          <a:p>
            <a:r>
              <a:rPr lang="de-CH" sz="1200" kern="1200">
                <a:solidFill>
                  <a:schemeClr val="tx1"/>
                </a:solidFill>
                <a:effectLst/>
                <a:latin typeface="+mn-lt"/>
                <a:ea typeface="+mn-ea"/>
                <a:cs typeface="+mn-cs"/>
              </a:rPr>
              <a:t>Der VV beantragt keine Veränderung bei den Mitgliederbeiträgen.</a:t>
            </a:r>
            <a:endParaRPr lang="de-CH">
              <a:cs typeface="Calibri"/>
            </a:endParaRPr>
          </a:p>
          <a:p>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sym typeface="Wingdings" panose="05000000000000000000" pitchFamily="2" charset="2"/>
              </a:rPr>
              <a:t></a:t>
            </a:r>
            <a:r>
              <a:rPr lang="de-CH" sz="1200" kern="1200">
                <a:solidFill>
                  <a:schemeClr val="tx1"/>
                </a:solidFill>
                <a:effectLst/>
                <a:latin typeface="+mn-lt"/>
                <a:ea typeface="+mn-ea"/>
                <a:cs typeface="+mn-cs"/>
              </a:rPr>
              <a:t>Gibt es dazu Fragen oder Bemerkungen?</a:t>
            </a:r>
          </a:p>
          <a:p>
            <a:pPr>
              <a:lnSpc>
                <a:spcPts val="1400"/>
              </a:lnSpc>
            </a:pPr>
            <a:endParaRPr lang="de-CH" b="0"/>
          </a:p>
        </p:txBody>
      </p:sp>
      <p:sp>
        <p:nvSpPr>
          <p:cNvPr id="4" name="Foliennummernplatzhalter 3"/>
          <p:cNvSpPr>
            <a:spLocks noGrp="1"/>
          </p:cNvSpPr>
          <p:nvPr>
            <p:ph type="sldNum" sz="quarter" idx="5"/>
          </p:nvPr>
        </p:nvSpPr>
        <p:spPr/>
        <p:txBody>
          <a:bodyPr/>
          <a:lstStyle/>
          <a:p>
            <a:fld id="{832737DA-7C39-4E5D-908B-13F7076ED29C}" type="slidenum">
              <a:rPr lang="de-DE" smtClean="0"/>
              <a:t>16</a:t>
            </a:fld>
            <a:endParaRPr lang="de-DE"/>
          </a:p>
        </p:txBody>
      </p:sp>
    </p:spTree>
    <p:extLst>
      <p:ext uri="{BB962C8B-B14F-4D97-AF65-F5344CB8AC3E}">
        <p14:creationId xmlns:p14="http://schemas.microsoft.com/office/powerpoint/2010/main" val="22474949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17</a:t>
            </a:fld>
            <a:endParaRPr lang="de-DE"/>
          </a:p>
        </p:txBody>
      </p:sp>
    </p:spTree>
    <p:extLst>
      <p:ext uri="{BB962C8B-B14F-4D97-AF65-F5344CB8AC3E}">
        <p14:creationId xmlns:p14="http://schemas.microsoft.com/office/powerpoint/2010/main" val="4134297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b="1"/>
              <a:t>6. Gesamterneuerungswahl Verbandsvorstand</a:t>
            </a:r>
            <a:endParaRPr lang="de-DE">
              <a:cs typeface="Calibri"/>
            </a:endParaRPr>
          </a:p>
          <a:p>
            <a:r>
              <a:rPr lang="de-CH">
                <a:cs typeface="Calibri"/>
              </a:rPr>
              <a:t>Zu diesem Traktandum gibt es zwei gute und zwei schlechte Nachrichten. Ich wechsle damit ab:</a:t>
            </a:r>
            <a:br>
              <a:rPr lang="de-CH">
                <a:cs typeface="+mn-lt"/>
              </a:rPr>
            </a:br>
            <a:endParaRPr lang="de-CH">
              <a:cs typeface="Calibri"/>
            </a:endParaRPr>
          </a:p>
          <a:p>
            <a:r>
              <a:rPr lang="de-CH">
                <a:cs typeface="Calibri"/>
              </a:rPr>
              <a:t>Die erste Schlechte: Wir können unseren Vorstand in diesem Jahr nicht erweitern, auch wenn wir uns dies sehr erhofften. Mehrere Frauen haben Interesse an einer Mitarbeit gezeigt. </a:t>
            </a:r>
            <a:r>
              <a:rPr lang="de-CH"/>
              <a:t>Aus ganz unterschiedlichen Gründen ist aber keine Zusammenarbeit geglückt. Das Engagement von 15 bis 20 % ist für viele doch eine grosse Hürde.</a:t>
            </a:r>
            <a:endParaRPr lang="de-CH">
              <a:cs typeface="Calibri"/>
            </a:endParaRPr>
          </a:p>
          <a:p>
            <a:endParaRPr lang="de-CH">
              <a:cs typeface="Calibri"/>
            </a:endParaRPr>
          </a:p>
          <a:p>
            <a:r>
              <a:rPr lang="de-CH">
                <a:cs typeface="Calibri"/>
              </a:rPr>
              <a:t>Die erste gute Nachricht: unser Team bleibt konstant, es gibt keinen Rücktritt. Alle sechs stellen sich zur Wiederwahl. </a:t>
            </a:r>
            <a:br>
              <a:rPr lang="de-CH">
                <a:cs typeface="+mn-lt"/>
              </a:rPr>
            </a:br>
            <a:endParaRPr lang="de-CH">
              <a:cs typeface="+mn-lt"/>
            </a:endParaRPr>
          </a:p>
          <a:p>
            <a:r>
              <a:rPr lang="de-CH">
                <a:cs typeface="Calibri"/>
              </a:rPr>
              <a:t>Die zweite gute Nachricht ist:  </a:t>
            </a:r>
            <a:r>
              <a:rPr lang="de-CH"/>
              <a:t>Wir sechs sind sehr divers in Bezug auf Herkunft, Alter, berufliche Laufbahn oder Konfession. </a:t>
            </a:r>
            <a:endParaRPr lang="de-CH">
              <a:cs typeface="Calibri"/>
            </a:endParaRPr>
          </a:p>
          <a:p>
            <a:endParaRPr lang="de-CH">
              <a:cs typeface="Calibri"/>
            </a:endParaRPr>
          </a:p>
          <a:p>
            <a:r>
              <a:rPr lang="de-CH"/>
              <a:t>Und die zweiter Herausforderung ist, die Diversität im VV noch zu erhöhen: Wir wünschen uns weitere Frauen aus dem SKF, also aus OV oder KV, die nicht in der Innerschweiz leben.  Aktuell bin ich als Ostschweizerin die einzige Nicht-Innerschweizerin. Und wir wünschen uns auch Frauen, die noch andere berufliche oder kulturelle Erfahrungen einbringen. </a:t>
            </a:r>
            <a:endParaRPr lang="de-CH">
              <a:cs typeface="Calibri" panose="020F0502020204030204"/>
            </a:endParaRPr>
          </a:p>
          <a:p>
            <a:endParaRPr lang="de-CH"/>
          </a:p>
          <a:p>
            <a:r>
              <a:rPr lang="de-CH"/>
              <a:t>Eine Amtsdauer im VV beträgt drei Jahre, Frauen, die dazwischen gewählt werden, werden bei den Gesamterneuerungswahlen auch neu gewählt.</a:t>
            </a:r>
            <a:endParaRPr lang="en-US"/>
          </a:p>
          <a:p>
            <a:r>
              <a:rPr lang="de-CH">
                <a:cs typeface="Calibri"/>
              </a:rPr>
              <a:t>So geht es also heute zum einen um die Wiederwahl des Gesamtvorstandes und zum andern um die Wahl der Präsidentin, der Vize-Präsidentin und der Finanzverantwortlichen im VV.</a:t>
            </a:r>
            <a:br>
              <a:rPr lang="de-CH">
                <a:cs typeface="+mn-lt"/>
              </a:rPr>
            </a:br>
            <a:br>
              <a:rPr lang="de-CH">
                <a:cs typeface="+mn-lt"/>
              </a:rPr>
            </a:br>
            <a:r>
              <a:rPr lang="de-CH"/>
              <a:t>&gt; Wir schlagen vor, dass wir den gesamten Vorstand in </a:t>
            </a:r>
            <a:r>
              <a:rPr lang="de-CH" err="1"/>
              <a:t>globo</a:t>
            </a:r>
            <a:r>
              <a:rPr lang="de-CH"/>
              <a:t> wählen, und dann die besonderen Funktionen einzeln.</a:t>
            </a:r>
            <a:br>
              <a:rPr lang="de-CH">
                <a:cs typeface="+mn-lt"/>
              </a:rPr>
            </a:br>
            <a:endParaRPr lang="de-CH">
              <a:cs typeface="Calibri"/>
            </a:endParaRPr>
          </a:p>
          <a:p>
            <a:r>
              <a:rPr lang="de-CH">
                <a:cs typeface="Calibri"/>
              </a:rPr>
              <a:t>So stellen wir uns gegenseitig kurz vor und geben uns dazu das Mikrophon weiter:</a:t>
            </a:r>
            <a:br>
              <a:rPr lang="de-CH">
                <a:cs typeface="+mn-lt"/>
              </a:rPr>
            </a:br>
            <a:r>
              <a:rPr lang="de-CH">
                <a:cs typeface="Calibri"/>
              </a:rPr>
              <a:t>Simone an Katharina</a:t>
            </a:r>
          </a:p>
          <a:p>
            <a:r>
              <a:rPr lang="de-CH">
                <a:cs typeface="Calibri"/>
              </a:rPr>
              <a:t>Katharina an Iva</a:t>
            </a:r>
          </a:p>
          <a:p>
            <a:r>
              <a:rPr lang="de-CH">
                <a:cs typeface="Calibri"/>
              </a:rPr>
              <a:t>Iva an Miriam</a:t>
            </a:r>
          </a:p>
          <a:p>
            <a:r>
              <a:rPr lang="de-CH">
                <a:cs typeface="Calibri"/>
              </a:rPr>
              <a:t>Miriam an Fabienne</a:t>
            </a:r>
          </a:p>
          <a:p>
            <a:r>
              <a:rPr lang="de-CH">
                <a:cs typeface="Calibri"/>
              </a:rPr>
              <a:t>Fabienne an Karin</a:t>
            </a:r>
          </a:p>
          <a:p>
            <a:r>
              <a:rPr lang="de-CH">
                <a:cs typeface="Calibri"/>
              </a:rPr>
              <a:t>Karin an Simone</a:t>
            </a:r>
          </a:p>
          <a:p>
            <a:endParaRPr lang="de-CH">
              <a:cs typeface="Calibri"/>
            </a:endParaRPr>
          </a:p>
          <a:p>
            <a:r>
              <a:rPr lang="de-CH"/>
              <a:t>&gt; Gibt es dazu von jemandem Vorbehalte oder einen Antrag, die VV-Mitglieder einzeln zu wählen?</a:t>
            </a:r>
            <a:endParaRPr lang="de-CH">
              <a:cs typeface="Calibri"/>
            </a:endParaRPr>
          </a:p>
          <a:p>
            <a:r>
              <a:rPr lang="de-CH">
                <a:cs typeface="Calibri"/>
              </a:rPr>
              <a:t>&gt; Wer den gesamten VV für weitere drei Jahren wählt, mit Stimmkarte bezeugen. </a:t>
            </a:r>
          </a:p>
          <a:p>
            <a:endParaRPr lang="de-CH"/>
          </a:p>
          <a:p>
            <a:pPr>
              <a:lnSpc>
                <a:spcPts val="1400"/>
              </a:lnSpc>
            </a:pPr>
            <a:endParaRPr lang="de-CH" b="0"/>
          </a:p>
        </p:txBody>
      </p:sp>
      <p:sp>
        <p:nvSpPr>
          <p:cNvPr id="4" name="Foliennummernplatzhalter 3"/>
          <p:cNvSpPr>
            <a:spLocks noGrp="1"/>
          </p:cNvSpPr>
          <p:nvPr>
            <p:ph type="sldNum" sz="quarter" idx="5"/>
          </p:nvPr>
        </p:nvSpPr>
        <p:spPr/>
        <p:txBody>
          <a:bodyPr/>
          <a:lstStyle/>
          <a:p>
            <a:fld id="{832737DA-7C39-4E5D-908B-13F7076ED29C}" type="slidenum">
              <a:rPr lang="de-DE" smtClean="0"/>
              <a:t>18</a:t>
            </a:fld>
            <a:endParaRPr lang="de-DE"/>
          </a:p>
        </p:txBody>
      </p:sp>
    </p:spTree>
    <p:extLst>
      <p:ext uri="{BB962C8B-B14F-4D97-AF65-F5344CB8AC3E}">
        <p14:creationId xmlns:p14="http://schemas.microsoft.com/office/powerpoint/2010/main" val="214402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1" kern="1200">
                <a:solidFill>
                  <a:schemeClr val="tx1"/>
                </a:solidFill>
                <a:effectLst/>
                <a:latin typeface="+mn-lt"/>
                <a:ea typeface="+mn-ea"/>
                <a:cs typeface="+mn-cs"/>
              </a:rPr>
              <a:t>Wahl Revisionsstelle</a:t>
            </a:r>
            <a:endParaRPr lang="de-CH" sz="1200" kern="1200">
              <a:solidFill>
                <a:schemeClr val="tx1"/>
              </a:solidFill>
              <a:effectLst/>
              <a:latin typeface="+mn-lt"/>
              <a:ea typeface="+mn-ea"/>
              <a:cs typeface="+mn-cs"/>
            </a:endParaRPr>
          </a:p>
          <a:p>
            <a:br>
              <a:rPr lang="de-CH" sz="1200" kern="1200">
                <a:solidFill>
                  <a:schemeClr val="tx1"/>
                </a:solidFill>
                <a:effectLst/>
                <a:latin typeface="+mn-lt"/>
                <a:ea typeface="+mn-ea"/>
                <a:cs typeface="+mn-cs"/>
              </a:rPr>
            </a:br>
            <a:r>
              <a:rPr lang="de-CH" sz="1200" kern="1200">
                <a:solidFill>
                  <a:schemeClr val="tx1"/>
                </a:solidFill>
                <a:effectLst/>
                <a:latin typeface="+mn-lt"/>
                <a:ea typeface="+mn-ea"/>
                <a:cs typeface="+mn-cs"/>
              </a:rPr>
              <a:t>Aufgrund der sehr angenehmen Zusammenarbeit mit unserer Revisionsstelle beantragen wir, die BDO AG Luzern als externe Revisionsstelle wieder zu wählen für eine Amtsperiode von weiteren drei Jahren.</a:t>
            </a:r>
            <a:br>
              <a:rPr lang="de-CH" sz="1200" kern="1200">
                <a:solidFill>
                  <a:schemeClr val="tx1"/>
                </a:solidFill>
                <a:effectLst/>
                <a:latin typeface="+mn-lt"/>
                <a:ea typeface="+mn-ea"/>
                <a:cs typeface="+mn-cs"/>
              </a:rPr>
            </a:br>
            <a:br>
              <a:rPr lang="de-CH" sz="1200" kern="1200">
                <a:solidFill>
                  <a:schemeClr val="tx1"/>
                </a:solidFill>
                <a:effectLst/>
                <a:latin typeface="+mn-lt"/>
                <a:ea typeface="+mn-ea"/>
                <a:cs typeface="+mn-cs"/>
              </a:rPr>
            </a:br>
            <a:r>
              <a:rPr lang="de-CH" sz="1200" kern="1200">
                <a:solidFill>
                  <a:schemeClr val="tx1"/>
                </a:solidFill>
                <a:effectLst/>
                <a:latin typeface="+mn-lt"/>
                <a:ea typeface="+mn-ea"/>
                <a:cs typeface="+mn-cs"/>
              </a:rPr>
              <a:t>Gibt es Fragen oder Bemerkungen zu diesem Vorschlag?</a:t>
            </a:r>
          </a:p>
          <a:p>
            <a:endParaRPr lang="de-CH" sz="1200" kern="120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CH" sz="1200" kern="1200">
                <a:solidFill>
                  <a:schemeClr val="tx1"/>
                </a:solidFill>
                <a:effectLst/>
                <a:latin typeface="+mn-lt"/>
                <a:ea typeface="+mn-ea"/>
                <a:cs typeface="+mn-cs"/>
                <a:sym typeface="Wingdings" panose="05000000000000000000" pitchFamily="2" charset="2"/>
              </a:rPr>
              <a:t></a:t>
            </a:r>
            <a:r>
              <a:rPr lang="de-CH" sz="1200" kern="1200">
                <a:solidFill>
                  <a:schemeClr val="tx1"/>
                </a:solidFill>
                <a:effectLst/>
                <a:latin typeface="+mn-lt"/>
                <a:ea typeface="+mn-ea"/>
                <a:cs typeface="+mn-cs"/>
              </a:rPr>
              <a:t>Wahl: für die Wahl der BDO AG / dagegen / Enthaltungen</a:t>
            </a:r>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19</a:t>
            </a:fld>
            <a:endParaRPr lang="de-DE"/>
          </a:p>
        </p:txBody>
      </p:sp>
    </p:spTree>
    <p:extLst>
      <p:ext uri="{BB962C8B-B14F-4D97-AF65-F5344CB8AC3E}">
        <p14:creationId xmlns:p14="http://schemas.microsoft.com/office/powerpoint/2010/main" val="3427346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b="1" kern="1200">
                <a:effectLst/>
              </a:rPr>
              <a:t>Was für eine Freude, dich und euch hier zu sehen. Herzlich Willkommen zur DV des SKF im Stadtsaal Wil</a:t>
            </a:r>
            <a:br>
              <a:rPr lang="de-CH" b="1" kern="1200">
                <a:effectLst/>
                <a:cs typeface="+mn-lt"/>
              </a:rPr>
            </a:br>
            <a:r>
              <a:rPr lang="de-CH" b="1" kern="1200">
                <a:effectLst/>
              </a:rPr>
              <a:t>Ich begrüsse euch im Namen des Verbandsvorstands und der Geschäftsstelle ganz herzlich.</a:t>
            </a:r>
            <a:r>
              <a:rPr lang="de-CH" b="1"/>
              <a:t> </a:t>
            </a:r>
            <a:endParaRPr lang="de-DE" kern="1200">
              <a:effectLst/>
              <a:ea typeface="+mn-ea"/>
              <a:cs typeface="+mn-cs"/>
            </a:endParaRPr>
          </a:p>
          <a:p>
            <a:r>
              <a:rPr lang="de-CH" kern="1200">
                <a:effectLst/>
              </a:rPr>
              <a:t>Mitglieder aus Frauengemeinschaften bzw. Ortsvereinen</a:t>
            </a:r>
            <a:endParaRPr lang="en-US" kern="1200">
              <a:effectLst/>
            </a:endParaRPr>
          </a:p>
          <a:p>
            <a:r>
              <a:rPr lang="de-CH" kern="1200">
                <a:effectLst/>
              </a:rPr>
              <a:t>Aus den Kantonalverbänden</a:t>
            </a:r>
            <a:endParaRPr lang="en-US" kern="1200">
              <a:effectLst/>
            </a:endParaRPr>
          </a:p>
          <a:p>
            <a:r>
              <a:rPr lang="de-CH" kern="1200">
                <a:effectLst/>
              </a:rPr>
              <a:t>Aus den Mitgliedsverbänden</a:t>
            </a:r>
            <a:r>
              <a:rPr lang="de-CH"/>
              <a:t> </a:t>
            </a:r>
            <a:br>
              <a:rPr lang="de-CH">
                <a:cs typeface="+mn-lt"/>
              </a:rPr>
            </a:br>
            <a:r>
              <a:rPr lang="de-CH" kern="1200">
                <a:effectLst/>
              </a:rPr>
              <a:t>Willkommen ihr</a:t>
            </a:r>
            <a:r>
              <a:rPr lang="de-CH"/>
              <a:t> </a:t>
            </a:r>
            <a:r>
              <a:rPr lang="de-CH" b="1" kern="1200">
                <a:effectLst/>
              </a:rPr>
              <a:t>Einzelmitglieder,</a:t>
            </a:r>
            <a:r>
              <a:rPr lang="de-CH" b="1"/>
              <a:t> </a:t>
            </a:r>
            <a:r>
              <a:rPr lang="de-CH" kern="1200">
                <a:effectLst/>
              </a:rPr>
              <a:t>die ihr euch teilweise schon gestern Abend zum Austausch getroffen habt.</a:t>
            </a:r>
            <a:r>
              <a:rPr lang="de-CH"/>
              <a:t> </a:t>
            </a:r>
            <a:br>
              <a:rPr lang="de-CH">
                <a:cs typeface="+mn-lt"/>
              </a:rPr>
            </a:br>
            <a:r>
              <a:rPr lang="de-CH"/>
              <a:t>Willkommen alle ehemalige </a:t>
            </a:r>
            <a:r>
              <a:rPr lang="de-CH" kern="1200">
                <a:effectLst/>
              </a:rPr>
              <a:t>Mitglieder aus dem Verbands- bzw. Zentralvorstand</a:t>
            </a:r>
            <a:r>
              <a:rPr lang="de-CH"/>
              <a:t>, aus Kantonalverbänden und Ortsvereinen.</a:t>
            </a:r>
            <a:br>
              <a:rPr lang="de-CH" kern="1200">
                <a:effectLst/>
                <a:cs typeface="+mn-lt"/>
              </a:rPr>
            </a:br>
            <a:endParaRPr lang="de-CH" kern="1200">
              <a:effectLst/>
              <a:cs typeface="Calibri"/>
            </a:endParaRPr>
          </a:p>
          <a:p>
            <a:r>
              <a:rPr lang="de-CH" err="1"/>
              <a:t>Un</a:t>
            </a:r>
            <a:r>
              <a:rPr lang="de-CH"/>
              <a:t> </a:t>
            </a:r>
            <a:r>
              <a:rPr lang="de-CH" err="1"/>
              <a:t>accueil</a:t>
            </a:r>
            <a:r>
              <a:rPr lang="de-CH"/>
              <a:t> </a:t>
            </a:r>
            <a:r>
              <a:rPr lang="de-CH" err="1"/>
              <a:t>chaleureux</a:t>
            </a:r>
            <a:r>
              <a:rPr lang="de-CH"/>
              <a:t> à </a:t>
            </a:r>
            <a:r>
              <a:rPr lang="de-CH" err="1"/>
              <a:t>toutes</a:t>
            </a:r>
            <a:r>
              <a:rPr lang="de-CH"/>
              <a:t> </a:t>
            </a:r>
            <a:r>
              <a:rPr lang="de-CH" err="1"/>
              <a:t>les</a:t>
            </a:r>
            <a:r>
              <a:rPr lang="de-CH"/>
              <a:t> </a:t>
            </a:r>
            <a:r>
              <a:rPr lang="de-CH" err="1"/>
              <a:t>femmes</a:t>
            </a:r>
            <a:r>
              <a:rPr lang="de-CH"/>
              <a:t> </a:t>
            </a:r>
            <a:r>
              <a:rPr lang="de-CH" err="1"/>
              <a:t>francophones</a:t>
            </a:r>
            <a:r>
              <a:rPr lang="de-CH"/>
              <a:t> </a:t>
            </a:r>
            <a:br>
              <a:rPr lang="de-CH">
                <a:cs typeface="+mn-lt"/>
              </a:rPr>
            </a:br>
            <a:endParaRPr lang="de-CH">
              <a:cs typeface="Calibri"/>
            </a:endParaRPr>
          </a:p>
          <a:p>
            <a:r>
              <a:rPr lang="fr-CH"/>
              <a:t>Benvenuti a tutte le donne di lingua </a:t>
            </a:r>
            <a:r>
              <a:rPr lang="fr-CH" err="1"/>
              <a:t>italiana</a:t>
            </a:r>
            <a:r>
              <a:rPr lang="de-CH"/>
              <a:t> </a:t>
            </a:r>
            <a:br>
              <a:rPr lang="de-CH">
                <a:cs typeface="+mn-lt"/>
              </a:rPr>
            </a:br>
            <a:endParaRPr lang="de-CH">
              <a:cs typeface="Calibri"/>
            </a:endParaRPr>
          </a:p>
          <a:p>
            <a:r>
              <a:rPr lang="de-CH" err="1"/>
              <a:t>iou</a:t>
            </a:r>
            <a:r>
              <a:rPr lang="de-CH"/>
              <a:t> </a:t>
            </a:r>
            <a:r>
              <a:rPr lang="de-CH" err="1"/>
              <a:t>sal</a:t>
            </a:r>
            <a:r>
              <a:rPr lang="de-CH" u="sng" err="1"/>
              <a:t>i</a:t>
            </a:r>
            <a:r>
              <a:rPr lang="de-CH" err="1"/>
              <a:t>del</a:t>
            </a:r>
            <a:r>
              <a:rPr lang="de-CH"/>
              <a:t> </a:t>
            </a:r>
            <a:r>
              <a:rPr lang="de-CH" err="1"/>
              <a:t>cordi</a:t>
            </a:r>
            <a:r>
              <a:rPr lang="de-CH" u="sng" err="1"/>
              <a:t>a</a:t>
            </a:r>
            <a:r>
              <a:rPr lang="de-CH" err="1"/>
              <a:t>lmein</a:t>
            </a:r>
            <a:r>
              <a:rPr lang="de-CH"/>
              <a:t> </a:t>
            </a:r>
            <a:r>
              <a:rPr lang="de-CH" err="1"/>
              <a:t>tutt</a:t>
            </a:r>
            <a:r>
              <a:rPr lang="de-CH"/>
              <a:t> las </a:t>
            </a:r>
            <a:r>
              <a:rPr lang="de-CH" err="1"/>
              <a:t>dunnas</a:t>
            </a:r>
            <a:r>
              <a:rPr lang="de-CH"/>
              <a:t> da </a:t>
            </a:r>
            <a:r>
              <a:rPr lang="de-CH" err="1"/>
              <a:t>lung</a:t>
            </a:r>
            <a:r>
              <a:rPr lang="de-CH" u="sng" err="1"/>
              <a:t>a</a:t>
            </a:r>
            <a:r>
              <a:rPr lang="de-CH" err="1"/>
              <a:t>tsch-m</a:t>
            </a:r>
            <a:r>
              <a:rPr lang="de-CH" b="1" u="sng" err="1"/>
              <a:t>u</a:t>
            </a:r>
            <a:r>
              <a:rPr lang="de-CH" err="1"/>
              <a:t>mma</a:t>
            </a:r>
            <a:r>
              <a:rPr lang="de-CH"/>
              <a:t> </a:t>
            </a:r>
            <a:r>
              <a:rPr lang="de-CH" err="1"/>
              <a:t>rum</a:t>
            </a:r>
            <a:r>
              <a:rPr lang="de-CH" u="sng" err="1"/>
              <a:t>o</a:t>
            </a:r>
            <a:r>
              <a:rPr lang="de-CH" err="1"/>
              <a:t>ntsch</a:t>
            </a:r>
            <a:r>
              <a:rPr lang="de-CH"/>
              <a:t> </a:t>
            </a:r>
            <a:endParaRPr lang="de-CH">
              <a:cs typeface="Calibri"/>
            </a:endParaRPr>
          </a:p>
          <a:p>
            <a:endParaRPr lang="de-CH">
              <a:cs typeface="Calibri"/>
            </a:endParaRPr>
          </a:p>
          <a:p>
            <a:endParaRPr lang="de-CH">
              <a:cs typeface="+mn-lt"/>
            </a:endParaRPr>
          </a:p>
          <a:p>
            <a:r>
              <a:rPr lang="de-CH" kern="1200">
                <a:effectLst/>
              </a:rPr>
              <a:t>Einen besonderen Willkommensgruss an euch Frauen unter uns, die zum ersten Mal an einer DV des Dachverbandes teilnehmen. Ich hoffe, euch tut die SKF-Luft gut und ihr fühlt euch wohl.</a:t>
            </a:r>
            <a:r>
              <a:rPr lang="de-CH"/>
              <a:t> </a:t>
            </a:r>
            <a:br>
              <a:rPr lang="de-CH">
                <a:cs typeface="+mn-lt"/>
              </a:rPr>
            </a:br>
            <a:br>
              <a:rPr lang="de-CH">
                <a:cs typeface="+mn-lt"/>
              </a:rPr>
            </a:br>
            <a:r>
              <a:rPr lang="de-CH">
                <a:cs typeface="Calibri"/>
              </a:rPr>
              <a:t>Ich zünde eine Kerze an für all </a:t>
            </a:r>
            <a:r>
              <a:rPr lang="de-CH" err="1">
                <a:cs typeface="Calibri"/>
              </a:rPr>
              <a:t>jeneIch</a:t>
            </a:r>
            <a:r>
              <a:rPr lang="de-CH">
                <a:cs typeface="Calibri"/>
              </a:rPr>
              <a:t> lade Sie und euch ein, einen Moment innezuhalten und </a:t>
            </a:r>
            <a:endParaRPr lang="de-CH" kern="1200">
              <a:effectLst/>
              <a:cs typeface="Calibri"/>
            </a:endParaRPr>
          </a:p>
          <a:p>
            <a:endParaRPr lang="de-CH" b="1"/>
          </a:p>
          <a:p>
            <a:r>
              <a:rPr lang="de-DE"/>
              <a:t>Die </a:t>
            </a:r>
            <a:r>
              <a:rPr lang="de-DE" err="1"/>
              <a:t>FrauenBande</a:t>
            </a:r>
            <a:r>
              <a:rPr lang="de-DE"/>
              <a:t> ist per Du!  Ich werde daher auch an dieser Delegiertenversammlung dieses DU bzw. das IHR und EUCH gebrauchen. </a:t>
            </a:r>
            <a:br>
              <a:rPr lang="de-DE">
                <a:cs typeface="+mn-lt"/>
              </a:rPr>
            </a:br>
            <a:r>
              <a:rPr lang="de-DE"/>
              <a:t>Ich hoffe, dass Sie, liebe Gäste, sich dadurch positiv vereinnahmt und für einen Tag als Teil der </a:t>
            </a:r>
            <a:r>
              <a:rPr lang="de-DE" err="1"/>
              <a:t>FrauenBande</a:t>
            </a:r>
            <a:r>
              <a:rPr lang="de-DE"/>
              <a:t> fühlen.</a:t>
            </a:r>
            <a:endParaRPr lang="de-CH"/>
          </a:p>
          <a:p>
            <a:r>
              <a:rPr lang="de-CH" b="1" kern="1200">
                <a:effectLst/>
              </a:rPr>
              <a:t> </a:t>
            </a:r>
            <a:endParaRPr lang="de-CH" kern="1200">
              <a:effectLst/>
              <a:cs typeface="Calibri"/>
            </a:endParaRPr>
          </a:p>
          <a:p>
            <a:r>
              <a:rPr lang="de-CH" b="1" kern="1200">
                <a:effectLst/>
              </a:rPr>
              <a:t>Begrüssung der Gäste: Separate Liste</a:t>
            </a:r>
            <a:br>
              <a:rPr lang="de-CH" b="1" kern="1200">
                <a:effectLst/>
                <a:cs typeface="+mn-lt"/>
              </a:rPr>
            </a:br>
            <a:br>
              <a:rPr lang="de-CH" b="1">
                <a:cs typeface="+mn-lt"/>
              </a:rPr>
            </a:br>
            <a:r>
              <a:rPr lang="de-CH" b="1" kern="1200">
                <a:effectLst/>
              </a:rPr>
              <a:t> </a:t>
            </a:r>
            <a:endParaRPr lang="de-CH" kern="1200">
              <a:effectLst/>
              <a:cs typeface="Calibri"/>
            </a:endParaRPr>
          </a:p>
          <a:p>
            <a:r>
              <a:rPr lang="de-CH" kern="1200">
                <a:effectLst/>
              </a:rPr>
              <a:t>Liebe Gäste, schön, dass Sie / dass ihr heute mit uns hier </a:t>
            </a:r>
            <a:r>
              <a:rPr lang="de-CH"/>
              <a:t>in Will seid</a:t>
            </a:r>
            <a:r>
              <a:rPr lang="de-CH" kern="1200">
                <a:effectLst/>
              </a:rPr>
              <a:t>.</a:t>
            </a:r>
            <a:r>
              <a:rPr lang="de-CH"/>
              <a:t> </a:t>
            </a:r>
            <a:r>
              <a:rPr lang="de-CH" kern="1200">
                <a:effectLst/>
              </a:rPr>
              <a:t>Herzlichen Dank für dieses Zeichen der Wertschätzung und Verbundenheit gegenüber dem Frauenbund.</a:t>
            </a:r>
            <a:endParaRPr lang="en-US" kern="1200">
              <a:effectLst/>
            </a:endParaRPr>
          </a:p>
          <a:p>
            <a:br>
              <a:rPr lang="de-CH" kern="1200">
                <a:effectLst/>
                <a:cs typeface="+mn-lt"/>
              </a:rPr>
            </a:br>
            <a:r>
              <a:rPr lang="de-CH" kern="1200">
                <a:effectLst/>
              </a:rPr>
              <a:t>Grüsse in die Nähe und Ferne schicke ich an die vielen, die sich für die heutige DV</a:t>
            </a:r>
            <a:r>
              <a:rPr lang="de-CH"/>
              <a:t> </a:t>
            </a:r>
            <a:r>
              <a:rPr lang="de-CH" b="1" kern="1200">
                <a:effectLst/>
              </a:rPr>
              <a:t>entschuldigt</a:t>
            </a:r>
            <a:r>
              <a:rPr lang="de-CH"/>
              <a:t> </a:t>
            </a:r>
            <a:r>
              <a:rPr lang="de-CH" kern="1200">
                <a:effectLst/>
              </a:rPr>
              <a:t>haben.</a:t>
            </a:r>
            <a:br>
              <a:rPr lang="de-CH">
                <a:cs typeface="+mn-lt"/>
              </a:rPr>
            </a:br>
            <a:r>
              <a:rPr lang="de-CH"/>
              <a:t> </a:t>
            </a:r>
            <a:r>
              <a:rPr lang="de-CH" kern="1200">
                <a:effectLst/>
              </a:rPr>
              <a:t>Es ist eine lange Liste von Frauen und Männern, die sich mit dem SKF verbunden fühlen. Das tut gut!</a:t>
            </a:r>
            <a:br>
              <a:rPr lang="de-CH" kern="1200">
                <a:effectLst/>
                <a:cs typeface="+mn-lt"/>
              </a:rPr>
            </a:br>
            <a:endParaRPr lang="de-CH"/>
          </a:p>
          <a:p>
            <a:endParaRPr lang="de-CH">
              <a:cs typeface="Calibri"/>
            </a:endParaRPr>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2</a:t>
            </a:fld>
            <a:endParaRPr lang="de-DE"/>
          </a:p>
        </p:txBody>
      </p:sp>
    </p:spTree>
    <p:extLst>
      <p:ext uri="{BB962C8B-B14F-4D97-AF65-F5344CB8AC3E}">
        <p14:creationId xmlns:p14="http://schemas.microsoft.com/office/powerpoint/2010/main" val="27047006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1" kern="1200">
                <a:solidFill>
                  <a:schemeClr val="tx1"/>
                </a:solidFill>
                <a:effectLst/>
                <a:latin typeface="+mn-lt"/>
                <a:ea typeface="+mn-ea"/>
                <a:cs typeface="+mn-cs"/>
              </a:rPr>
              <a:t>Traktandum 7 – </a:t>
            </a:r>
            <a:r>
              <a:rPr lang="de-CH" b="1"/>
              <a:t>Statutenänderung</a:t>
            </a:r>
            <a:endParaRPr lang="de-CH" sz="1200" kern="1200">
              <a:solidFill>
                <a:schemeClr val="tx1"/>
              </a:solidFill>
              <a:effectLst/>
              <a:latin typeface="+mn-lt"/>
              <a:ea typeface="+mn-ea"/>
              <a:cs typeface="+mn-cs"/>
            </a:endParaRPr>
          </a:p>
          <a:p>
            <a:br>
              <a:rPr lang="de-CH" sz="1200" kern="1200">
                <a:effectLst/>
                <a:cs typeface="+mn-lt"/>
              </a:rPr>
            </a:br>
            <a:r>
              <a:rPr lang="de-CH">
                <a:cs typeface="Calibri"/>
              </a:rPr>
              <a:t>Wenn ich beim Jahresbericht davon gesprochen habe, dass der SKF fluider und agiler sein soll, meinen wir damit unsere Kultur, die Kommunikation und Handlungsfähigkeit. Dazu braucht es im Hintergrund eine Grundordnung, die von den Mitgliedern festgelegt gemeinsam geschaffen wird und an die sich alle zu halten haben. Diese hat sich der Zeit anzupassen. </a:t>
            </a:r>
            <a:r>
              <a:rPr lang="de-CH"/>
              <a:t>Die letzte Version stammt aus dem Jahr 2016.</a:t>
            </a:r>
            <a:br>
              <a:rPr lang="de-CH">
                <a:cs typeface="+mn-lt"/>
              </a:rPr>
            </a:br>
            <a:endParaRPr lang="de-CH"/>
          </a:p>
          <a:p>
            <a:r>
              <a:rPr lang="de-CH">
                <a:cs typeface="Calibri"/>
              </a:rPr>
              <a:t>Die Statutenänderungen, die der VV euch heute vorschlägt, wurden bereits an der Herbstkonferenz 2019 diskutiert und von einem Redaktionsteam in diese Form gebracht. Weil wir nicht schriftlich über diese Änderungen abstimmen lassen wollten, mussten sie nun zwei Jahre ausharren. </a:t>
            </a:r>
          </a:p>
          <a:p>
            <a:endParaRPr lang="de-CH">
              <a:cs typeface="Calibri"/>
            </a:endParaRPr>
          </a:p>
          <a:p>
            <a:r>
              <a:rPr lang="de-CH">
                <a:cs typeface="Calibri"/>
              </a:rPr>
              <a:t>Ihr seht drei Spalten: Die bisherige Version, die neue Formulierung und die Begründung zur Änderung</a:t>
            </a:r>
          </a:p>
          <a:p>
            <a:endParaRPr lang="de-CH">
              <a:cs typeface="Calibri"/>
            </a:endParaRPr>
          </a:p>
          <a:p>
            <a:r>
              <a:rPr lang="de-CH">
                <a:cs typeface="Calibri"/>
              </a:rPr>
              <a:t>Dabei gibt es verschiedene Kategorien von Änderungen, die ich euch gerne im Grundsatz erläutere:</a:t>
            </a:r>
            <a:br>
              <a:rPr lang="de-CH">
                <a:cs typeface="+mn-lt"/>
              </a:rPr>
            </a:br>
            <a:br>
              <a:rPr lang="de-CH">
                <a:cs typeface="+mn-lt"/>
              </a:rPr>
            </a:br>
            <a:r>
              <a:rPr lang="de-CH">
                <a:cs typeface="Calibri"/>
              </a:rPr>
              <a:t>1. Redaktionelle Änderungen:</a:t>
            </a:r>
            <a:br>
              <a:rPr lang="de-CH">
                <a:cs typeface="+mn-lt"/>
              </a:rPr>
            </a:br>
            <a:r>
              <a:rPr lang="de-CH">
                <a:cs typeface="Calibri"/>
              </a:rPr>
              <a:t>Das sind sprachliche Anpassungen, um die Statuten zu vereinfachen und das Gleiche immer Gleich zu formulieren.</a:t>
            </a:r>
            <a:br>
              <a:rPr lang="de-CH">
                <a:cs typeface="+mn-lt"/>
              </a:rPr>
            </a:br>
            <a:endParaRPr lang="de-CH">
              <a:cs typeface="Calibri"/>
            </a:endParaRPr>
          </a:p>
          <a:p>
            <a:r>
              <a:rPr lang="de-CH">
                <a:cs typeface="+mn-lt"/>
              </a:rPr>
              <a:t>2. Inhaltliche Änderungen</a:t>
            </a:r>
            <a:br>
              <a:rPr lang="de-CH">
                <a:cs typeface="+mn-lt"/>
              </a:rPr>
            </a:br>
            <a:r>
              <a:rPr lang="de-CH">
                <a:cs typeface="+mn-lt"/>
              </a:rPr>
              <a:t>Neue Funktionen, Zuständigkeiten oder Aufgaben</a:t>
            </a:r>
          </a:p>
          <a:p>
            <a:endParaRPr lang="de-CH">
              <a:cs typeface="Calibri"/>
            </a:endParaRPr>
          </a:p>
          <a:p>
            <a:r>
              <a:rPr lang="de-CH">
                <a:cs typeface="Calibri"/>
              </a:rPr>
              <a:t>3. Rechtliche Änderungen</a:t>
            </a:r>
          </a:p>
          <a:p>
            <a:r>
              <a:rPr lang="de-CH">
                <a:cs typeface="Calibri"/>
              </a:rPr>
              <a:t>Neue Rechte oder Pflichten von Personen oder Gremien</a:t>
            </a:r>
          </a:p>
          <a:p>
            <a:endParaRPr lang="de-CH">
              <a:cs typeface="Calibri"/>
            </a:endParaRPr>
          </a:p>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20</a:t>
            </a:fld>
            <a:endParaRPr lang="de-DE"/>
          </a:p>
        </p:txBody>
      </p:sp>
    </p:spTree>
    <p:extLst>
      <p:ext uri="{BB962C8B-B14F-4D97-AF65-F5344CB8AC3E}">
        <p14:creationId xmlns:p14="http://schemas.microsoft.com/office/powerpoint/2010/main" val="41819120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1" kern="1200">
                <a:solidFill>
                  <a:schemeClr val="tx1"/>
                </a:solidFill>
                <a:effectLst/>
                <a:latin typeface="+mn-lt"/>
                <a:ea typeface="+mn-ea"/>
                <a:cs typeface="+mn-cs"/>
              </a:rPr>
              <a:t>Traktandum 7 – </a:t>
            </a:r>
            <a:r>
              <a:rPr lang="de-CH" b="1"/>
              <a:t>Statutenänderung</a:t>
            </a:r>
            <a:endParaRPr lang="de-CH" sz="1200" kern="1200">
              <a:solidFill>
                <a:schemeClr val="tx1"/>
              </a:solidFill>
              <a:effectLst/>
              <a:latin typeface="+mn-lt"/>
              <a:ea typeface="+mn-ea"/>
              <a:cs typeface="+mn-cs"/>
            </a:endParaRPr>
          </a:p>
          <a:p>
            <a:pPr>
              <a:spcBef>
                <a:spcPts val="600"/>
              </a:spcBef>
            </a:pPr>
            <a:br>
              <a:rPr lang="de-CH" sz="1200" kern="1200">
                <a:effectLst/>
                <a:cs typeface="+mn-lt"/>
              </a:rPr>
            </a:br>
            <a:r>
              <a:rPr lang="de-DE" b="1"/>
              <a:t>1. Redaktionelle Änderungen</a:t>
            </a:r>
          </a:p>
          <a:p>
            <a:pPr marL="342900" indent="-342900">
              <a:spcBef>
                <a:spcPts val="600"/>
              </a:spcBef>
              <a:buFont typeface="Arial"/>
              <a:buChar char="•"/>
            </a:pPr>
            <a:r>
              <a:rPr lang="de-DE" b="1"/>
              <a:t>Sprachliche Präzisierungen</a:t>
            </a:r>
            <a:r>
              <a:rPr lang="de-DE"/>
              <a:t> </a:t>
            </a:r>
            <a:br>
              <a:rPr lang="de-DE">
                <a:cs typeface="+mn-lt"/>
              </a:rPr>
            </a:br>
            <a:endParaRPr lang="de-DE">
              <a:cs typeface="Calibri"/>
            </a:endParaRPr>
          </a:p>
          <a:p>
            <a:pPr marL="342900" indent="-342900">
              <a:spcBef>
                <a:spcPts val="600"/>
              </a:spcBef>
              <a:buFont typeface="Arial"/>
              <a:buChar char="•"/>
            </a:pPr>
            <a:r>
              <a:rPr lang="de-DE" b="1"/>
              <a:t>Vereinheitlichung von Begrifflichkeiten  </a:t>
            </a:r>
            <a:br>
              <a:rPr lang="de-DE" b="1">
                <a:cs typeface="+mn-lt"/>
              </a:rPr>
            </a:br>
            <a:r>
              <a:rPr lang="de-DE" b="1"/>
              <a:t>Mitglieder Verbandsvorstand</a:t>
            </a:r>
            <a:endParaRPr lang="en-US"/>
          </a:p>
          <a:p>
            <a:pPr marL="342900" indent="-342900">
              <a:spcBef>
                <a:spcPts val="600"/>
              </a:spcBef>
              <a:buFont typeface="Arial"/>
              <a:buChar char="•"/>
            </a:pPr>
            <a:r>
              <a:rPr lang="de-DE" b="1"/>
              <a:t>Nutzen von geläufigen Abkürzungen </a:t>
            </a:r>
            <a:br>
              <a:rPr lang="de-DE" b="1">
                <a:cs typeface="+mn-lt"/>
              </a:rPr>
            </a:br>
            <a:r>
              <a:rPr lang="de-DE" b="1"/>
              <a:t>Delegiertenversammlung DV, Herbstkonferenz HK</a:t>
            </a:r>
            <a:endParaRPr lang="en-US"/>
          </a:p>
          <a:p>
            <a:pPr marL="342900" indent="-342900">
              <a:spcBef>
                <a:spcPts val="600"/>
              </a:spcBef>
              <a:buFont typeface="Arial"/>
              <a:buChar char="•"/>
            </a:pPr>
            <a:r>
              <a:rPr lang="de-DE" b="1"/>
              <a:t>Anpassung der Artikel-Nummern</a:t>
            </a:r>
            <a:br>
              <a:rPr lang="de-DE" b="1">
                <a:cs typeface="+mn-lt"/>
              </a:rPr>
            </a:br>
            <a:r>
              <a:rPr lang="de-DE" b="1"/>
              <a:t>Bisher 31 Artikel, neu 26 Artikel</a:t>
            </a:r>
            <a:endParaRPr lang="de-CH"/>
          </a:p>
          <a:p>
            <a:endParaRPr lang="de-DE" b="0"/>
          </a:p>
        </p:txBody>
      </p:sp>
      <p:sp>
        <p:nvSpPr>
          <p:cNvPr id="4" name="Foliennummernplatzhalter 3"/>
          <p:cNvSpPr>
            <a:spLocks noGrp="1"/>
          </p:cNvSpPr>
          <p:nvPr>
            <p:ph type="sldNum" sz="quarter" idx="5"/>
          </p:nvPr>
        </p:nvSpPr>
        <p:spPr/>
        <p:txBody>
          <a:bodyPr/>
          <a:lstStyle/>
          <a:p>
            <a:fld id="{832737DA-7C39-4E5D-908B-13F7076ED29C}" type="slidenum">
              <a:rPr lang="de-DE" smtClean="0"/>
              <a:t>21</a:t>
            </a:fld>
            <a:endParaRPr lang="de-DE"/>
          </a:p>
        </p:txBody>
      </p:sp>
    </p:spTree>
    <p:extLst>
      <p:ext uri="{BB962C8B-B14F-4D97-AF65-F5344CB8AC3E}">
        <p14:creationId xmlns:p14="http://schemas.microsoft.com/office/powerpoint/2010/main" val="128531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b="1" kern="1200">
                <a:effectLst/>
              </a:rPr>
              <a:t>Traktandum 7 – </a:t>
            </a:r>
            <a:r>
              <a:rPr lang="de-CH" b="1"/>
              <a:t>Statutenänderung</a:t>
            </a:r>
            <a:endParaRPr lang="de-DE"/>
          </a:p>
          <a:p>
            <a:br>
              <a:rPr lang="en-US">
                <a:cs typeface="+mn-lt"/>
              </a:rPr>
            </a:br>
            <a:r>
              <a:rPr lang="de-CH"/>
              <a:t>Dann gibt es </a:t>
            </a:r>
            <a:r>
              <a:rPr lang="de-CH" b="1"/>
              <a:t>inhaltliche Anpassungen: </a:t>
            </a:r>
            <a:r>
              <a:rPr lang="de-CH"/>
              <a:t>Die grösste betrifft Artikel 2 und 3, die dann einen Rattenschwanz an Änderungen bei anderen Artikeln auslösen:</a:t>
            </a:r>
            <a:br>
              <a:rPr lang="de-CH">
                <a:cs typeface="+mn-lt"/>
              </a:rPr>
            </a:br>
            <a:endParaRPr lang="de-CH">
              <a:cs typeface="Calibri"/>
            </a:endParaRPr>
          </a:p>
          <a:p>
            <a:r>
              <a:rPr lang="de-CH"/>
              <a:t>Art 2: Nutzung der Begriffe Mitgliederverband und Interessenverband, die für den SKF wesentlich sind </a:t>
            </a:r>
            <a:br>
              <a:rPr lang="de-CH">
                <a:cs typeface="+mn-lt"/>
              </a:rPr>
            </a:br>
            <a:r>
              <a:rPr lang="de-CH"/>
              <a:t> </a:t>
            </a:r>
            <a:br>
              <a:rPr lang="de-CH">
                <a:cs typeface="+mn-lt"/>
              </a:rPr>
            </a:br>
            <a:r>
              <a:rPr lang="de-CH"/>
              <a:t>Dann auch in Artikel 2 erweitern wir unser Selbstverständnis als Mitgliederverband mit </a:t>
            </a:r>
            <a:r>
              <a:rPr lang="de-CH" b="1"/>
              <a:t>der feministischen Ausrichtung</a:t>
            </a:r>
            <a:br>
              <a:rPr lang="de-CH" b="1">
                <a:cs typeface="+mn-lt"/>
              </a:rPr>
            </a:br>
            <a:endParaRPr lang="de-CH"/>
          </a:p>
          <a:p>
            <a:r>
              <a:rPr lang="de-CH"/>
              <a:t>Art 3: Sind die </a:t>
            </a:r>
            <a:r>
              <a:rPr lang="de-CH" b="1"/>
              <a:t>Aufgaben des SKF </a:t>
            </a:r>
            <a:r>
              <a:rPr lang="de-CH"/>
              <a:t>aufgelistet. Da sich diese mit den neun Punkten unseres Leitbilds decken, haben wir gleich die Sätze des Leitbildes in die Statuten aufgenommen. Sie sind präziser und umfassender formuliert.</a:t>
            </a:r>
            <a:endParaRPr lang="de-CH">
              <a:cs typeface="Calibri"/>
            </a:endParaRPr>
          </a:p>
          <a:p>
            <a:endParaRPr lang="de-CH">
              <a:cs typeface="+mn-lt"/>
            </a:endParaRPr>
          </a:p>
          <a:p>
            <a:r>
              <a:rPr lang="de-CH">
                <a:cs typeface="+mn-lt"/>
              </a:rPr>
              <a:t>Anstelle von Schweizerischen Frauenorganisationen öffnen wir die Kollektivmitgliedschaft für </a:t>
            </a:r>
            <a:r>
              <a:rPr lang="de-CH" b="1">
                <a:cs typeface="+mn-lt"/>
              </a:rPr>
              <a:t>nationale und regionale Frauenorganisationen. Dies wird noch Thema unter Traktandum Anträge.</a:t>
            </a:r>
            <a:endParaRPr lang="de-CH">
              <a:cs typeface="+mn-lt"/>
            </a:endParaRPr>
          </a:p>
          <a:p>
            <a:br>
              <a:rPr lang="de-CH">
                <a:cs typeface="+mn-lt"/>
              </a:rPr>
            </a:br>
            <a:r>
              <a:rPr lang="de-CH"/>
              <a:t>.</a:t>
            </a:r>
            <a:br>
              <a:rPr lang="de-CH">
                <a:cs typeface="+mn-lt"/>
              </a:rPr>
            </a:br>
            <a:endParaRPr lang="de-CH" b="0"/>
          </a:p>
        </p:txBody>
      </p:sp>
      <p:sp>
        <p:nvSpPr>
          <p:cNvPr id="4" name="Foliennummernplatzhalter 3"/>
          <p:cNvSpPr>
            <a:spLocks noGrp="1"/>
          </p:cNvSpPr>
          <p:nvPr>
            <p:ph type="sldNum" sz="quarter" idx="5"/>
          </p:nvPr>
        </p:nvSpPr>
        <p:spPr/>
        <p:txBody>
          <a:bodyPr/>
          <a:lstStyle/>
          <a:p>
            <a:fld id="{832737DA-7C39-4E5D-908B-13F7076ED29C}" type="slidenum">
              <a:rPr lang="de-DE" smtClean="0"/>
              <a:t>22</a:t>
            </a:fld>
            <a:endParaRPr lang="de-DE"/>
          </a:p>
        </p:txBody>
      </p:sp>
    </p:spTree>
    <p:extLst>
      <p:ext uri="{BB962C8B-B14F-4D97-AF65-F5344CB8AC3E}">
        <p14:creationId xmlns:p14="http://schemas.microsoft.com/office/powerpoint/2010/main" val="775509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a:t>Diskussion und Genehmigung Statutenänderungen </a:t>
            </a:r>
            <a:endParaRPr lang="de-CH" sz="1200" b="0"/>
          </a:p>
          <a:p>
            <a:endParaRPr lang="de-CH" sz="1200" b="0">
              <a:cs typeface="Calibri"/>
            </a:endParaRPr>
          </a:p>
          <a:p>
            <a:r>
              <a:rPr lang="de-CH">
                <a:cs typeface="Calibri"/>
              </a:rPr>
              <a:t>Gibt es Fragen oder Bemerkungen zu den Statuten.</a:t>
            </a:r>
            <a:endParaRPr lang="de-CH" sz="1200" b="0">
              <a:cs typeface="Calibri"/>
            </a:endParaRPr>
          </a:p>
          <a:p>
            <a:endParaRPr lang="de-CH">
              <a:cs typeface="Calibri"/>
            </a:endParaRPr>
          </a:p>
          <a:p>
            <a:r>
              <a:rPr lang="de-CH">
                <a:cs typeface="Calibri"/>
              </a:rPr>
              <a:t>Abstimmung über alle Änderungen.</a:t>
            </a:r>
            <a:br>
              <a:rPr lang="de-CH">
                <a:cs typeface="+mn-lt"/>
              </a:rPr>
            </a:br>
            <a:br>
              <a:rPr lang="de-CH">
                <a:cs typeface="+mn-lt"/>
              </a:rPr>
            </a:br>
            <a:r>
              <a:rPr lang="de-CH">
                <a:cs typeface="+mn-lt"/>
              </a:rPr>
              <a:t>&gt; Zweidrittel der Anwesenden Stimmen notwendig. </a:t>
            </a:r>
            <a:br>
              <a:rPr lang="de-CH">
                <a:cs typeface="+mn-lt"/>
              </a:rPr>
            </a:br>
            <a:r>
              <a:rPr lang="de-CH">
                <a:cs typeface="+mn-lt"/>
              </a:rPr>
              <a:t>Ja</a:t>
            </a:r>
          </a:p>
          <a:p>
            <a:r>
              <a:rPr lang="de-CH">
                <a:cs typeface="+mn-lt"/>
              </a:rPr>
              <a:t>Nein</a:t>
            </a:r>
          </a:p>
          <a:p>
            <a:r>
              <a:rPr lang="de-CH">
                <a:cs typeface="+mn-lt"/>
              </a:rPr>
              <a:t>Wenn unklar bitte auszählen!</a:t>
            </a:r>
            <a:br>
              <a:rPr lang="de-CH">
                <a:cs typeface="+mn-lt"/>
              </a:rPr>
            </a:br>
            <a:endParaRPr lang="de-CH">
              <a:cs typeface="Calibri"/>
            </a:endParaRPr>
          </a:p>
          <a:p>
            <a:endParaRPr lang="de-CH">
              <a:cs typeface="Calibri"/>
            </a:endParaRPr>
          </a:p>
        </p:txBody>
      </p:sp>
      <p:sp>
        <p:nvSpPr>
          <p:cNvPr id="4" name="Foliennummernplatzhalter 3"/>
          <p:cNvSpPr>
            <a:spLocks noGrp="1"/>
          </p:cNvSpPr>
          <p:nvPr>
            <p:ph type="sldNum" sz="quarter" idx="5"/>
          </p:nvPr>
        </p:nvSpPr>
        <p:spPr/>
        <p:txBody>
          <a:bodyPr/>
          <a:lstStyle/>
          <a:p>
            <a:fld id="{832737DA-7C39-4E5D-908B-13F7076ED29C}" type="slidenum">
              <a:rPr lang="de-DE" smtClean="0"/>
              <a:t>23</a:t>
            </a:fld>
            <a:endParaRPr lang="de-DE"/>
          </a:p>
        </p:txBody>
      </p:sp>
    </p:spTree>
    <p:extLst>
      <p:ext uri="{BB962C8B-B14F-4D97-AF65-F5344CB8AC3E}">
        <p14:creationId xmlns:p14="http://schemas.microsoft.com/office/powerpoint/2010/main" val="1032096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24</a:t>
            </a:fld>
            <a:endParaRPr lang="de-DE"/>
          </a:p>
        </p:txBody>
      </p:sp>
    </p:spTree>
    <p:extLst>
      <p:ext uri="{BB962C8B-B14F-4D97-AF65-F5344CB8AC3E}">
        <p14:creationId xmlns:p14="http://schemas.microsoft.com/office/powerpoint/2010/main" val="26627514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a:t>Synodaler Prozess:</a:t>
            </a:r>
          </a:p>
          <a:p>
            <a:pPr marL="285750" indent="-285750">
              <a:buFontTx/>
              <a:buChar char="-"/>
            </a:pPr>
            <a:r>
              <a:rPr lang="de-CH"/>
              <a:t>Treffen und Papier pro Bistum</a:t>
            </a:r>
          </a:p>
          <a:p>
            <a:pPr marL="285750" indent="-285750">
              <a:buFontTx/>
              <a:buChar char="-"/>
            </a:pPr>
            <a:r>
              <a:rPr lang="de-CH"/>
              <a:t>30.5. in Einsiedeln: nationale Versammlung arbeitet Papier für die Schweiz aus</a:t>
            </a:r>
          </a:p>
          <a:p>
            <a:pPr marL="285750" indent="-285750">
              <a:buFontTx/>
              <a:buChar char="-"/>
            </a:pPr>
            <a:r>
              <a:rPr lang="de-CH"/>
              <a:t>Herbst 2023: Synode über die </a:t>
            </a:r>
            <a:r>
              <a:rPr lang="de-CH" err="1"/>
              <a:t>Synodalität</a:t>
            </a:r>
            <a:r>
              <a:rPr lang="de-CH"/>
              <a:t> in Rom</a:t>
            </a:r>
          </a:p>
        </p:txBody>
      </p:sp>
      <p:sp>
        <p:nvSpPr>
          <p:cNvPr id="4" name="Foliennummernplatzhalter 3"/>
          <p:cNvSpPr>
            <a:spLocks noGrp="1"/>
          </p:cNvSpPr>
          <p:nvPr>
            <p:ph type="sldNum" sz="quarter" idx="5"/>
          </p:nvPr>
        </p:nvSpPr>
        <p:spPr/>
        <p:txBody>
          <a:bodyPr/>
          <a:lstStyle/>
          <a:p>
            <a:fld id="{832737DA-7C39-4E5D-908B-13F7076ED29C}" type="slidenum">
              <a:rPr lang="de-DE" smtClean="0"/>
              <a:t>25</a:t>
            </a:fld>
            <a:endParaRPr lang="de-DE"/>
          </a:p>
        </p:txBody>
      </p:sp>
    </p:spTree>
    <p:extLst>
      <p:ext uri="{BB962C8B-B14F-4D97-AF65-F5344CB8AC3E}">
        <p14:creationId xmlns:p14="http://schemas.microsoft.com/office/powerpoint/2010/main" val="5471610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26</a:t>
            </a:fld>
            <a:endParaRPr lang="de-DE"/>
          </a:p>
        </p:txBody>
      </p:sp>
    </p:spTree>
    <p:extLst>
      <p:ext uri="{BB962C8B-B14F-4D97-AF65-F5344CB8AC3E}">
        <p14:creationId xmlns:p14="http://schemas.microsoft.com/office/powerpoint/2010/main" val="721140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b="1"/>
              <a:t>10</a:t>
            </a:r>
            <a:r>
              <a:rPr lang="de-CH" sz="1200" b="1" kern="1200">
                <a:solidFill>
                  <a:schemeClr val="tx1"/>
                </a:solidFill>
                <a:effectLst/>
                <a:latin typeface="+mn-lt"/>
                <a:ea typeface="+mn-ea"/>
                <a:cs typeface="+mn-cs"/>
              </a:rPr>
              <a:t>. Verschiedenes</a:t>
            </a:r>
            <a:br>
              <a:rPr lang="de-CH" b="1">
                <a:cs typeface="+mn-lt"/>
              </a:rPr>
            </a:br>
            <a:r>
              <a:rPr lang="de-CH" sz="1200" b="1" kern="1200">
                <a:solidFill>
                  <a:schemeClr val="tx1"/>
                </a:solidFill>
                <a:effectLst/>
                <a:latin typeface="+mn-lt"/>
                <a:ea typeface="+mn-ea"/>
                <a:cs typeface="+mn-cs"/>
              </a:rPr>
              <a:t>Grussworte</a:t>
            </a:r>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Nun freue ich mich auf die </a:t>
            </a:r>
            <a:r>
              <a:rPr lang="de-CH" sz="1200" b="1" kern="1200">
                <a:solidFill>
                  <a:schemeClr val="tx1"/>
                </a:solidFill>
                <a:effectLst/>
                <a:latin typeface="+mn-lt"/>
                <a:ea typeface="+mn-ea"/>
                <a:cs typeface="+mn-cs"/>
              </a:rPr>
              <a:t>Grussworte weiterer Gäste </a:t>
            </a:r>
            <a:r>
              <a:rPr lang="de-CH" sz="1200" kern="1200">
                <a:solidFill>
                  <a:schemeClr val="tx1"/>
                </a:solidFill>
                <a:effectLst/>
                <a:latin typeface="+mn-lt"/>
                <a:ea typeface="+mn-ea"/>
                <a:cs typeface="+mn-cs"/>
              </a:rPr>
              <a:t>und gebe gerne das Wort an:</a:t>
            </a:r>
            <a:endParaRPr lang="de-CH" sz="1200" kern="1200">
              <a:solidFill>
                <a:schemeClr val="tx1"/>
              </a:solidFill>
              <a:effectLst/>
              <a:latin typeface="+mn-lt"/>
              <a:cs typeface="Calibri"/>
            </a:endParaRPr>
          </a:p>
          <a:p>
            <a:pPr marL="342900" indent="-342900">
              <a:spcBef>
                <a:spcPts val="600"/>
              </a:spcBef>
              <a:buFont typeface="Arial,Sans-Serif"/>
              <a:buChar char="•"/>
              <a:defRPr/>
            </a:pPr>
            <a:r>
              <a:rPr lang="de-DE" b="1" kern="1200">
                <a:effectLst/>
              </a:rPr>
              <a:t>Bischof </a:t>
            </a:r>
            <a:r>
              <a:rPr lang="de-DE" b="1"/>
              <a:t>Markus Büchel</a:t>
            </a:r>
            <a:br>
              <a:rPr lang="de-DE" b="1">
                <a:cs typeface="+mn-lt"/>
              </a:rPr>
            </a:br>
            <a:r>
              <a:rPr lang="de-DE" b="1"/>
              <a:t>Verantwortlich für "Frauenfragen" in </a:t>
            </a:r>
            <a:r>
              <a:rPr lang="de-DE" b="1" kern="1200">
                <a:effectLst/>
              </a:rPr>
              <a:t>der SBK</a:t>
            </a:r>
            <a:endParaRPr lang="de-DE" b="1" kern="1200">
              <a:effectLst/>
              <a:cs typeface="Calibri"/>
            </a:endParaRPr>
          </a:p>
          <a:p>
            <a:pPr marL="342900" indent="-342900">
              <a:spcBef>
                <a:spcPts val="600"/>
              </a:spcBef>
              <a:buFont typeface="Arial,Sans-Serif"/>
              <a:buChar char="•"/>
            </a:pPr>
            <a:r>
              <a:rPr lang="de-DE" b="1"/>
              <a:t>Anne </a:t>
            </a:r>
            <a:r>
              <a:rPr lang="de-DE" b="1" err="1"/>
              <a:t>Challandes</a:t>
            </a:r>
            <a:br>
              <a:rPr lang="de-DE" b="1">
                <a:cs typeface="+mn-lt"/>
              </a:rPr>
            </a:br>
            <a:r>
              <a:rPr lang="de-DE" b="1" kern="1200">
                <a:effectLst/>
              </a:rPr>
              <a:t>Präsidentin </a:t>
            </a:r>
            <a:r>
              <a:rPr lang="de-DE" b="1"/>
              <a:t>des Schweizerischen Bäuerinnen- </a:t>
            </a:r>
            <a:r>
              <a:rPr lang="de-DE"/>
              <a:t>und Landfrauen-Verbandes SBLV</a:t>
            </a:r>
            <a:br>
              <a:rPr lang="de-DE">
                <a:cs typeface="+mn-lt"/>
              </a:rPr>
            </a:br>
            <a:r>
              <a:rPr lang="de-DE"/>
              <a:t>Im Namen </a:t>
            </a:r>
            <a:r>
              <a:rPr lang="de-DE" b="0" kern="1200">
                <a:effectLst/>
              </a:rPr>
              <a:t>der Schweizerischen</a:t>
            </a:r>
            <a:r>
              <a:rPr lang="de-DE"/>
              <a:t> Frauendachverbände</a:t>
            </a:r>
          </a:p>
          <a:p>
            <a:pPr marL="342900" indent="-342900">
              <a:spcBef>
                <a:spcPts val="600"/>
              </a:spcBef>
              <a:buFont typeface="Arial,Sans-Serif"/>
              <a:buChar char="•"/>
            </a:pPr>
            <a:r>
              <a:rPr lang="de-DE" b="1"/>
              <a:t>Vroni Peterhans-Suter</a:t>
            </a:r>
            <a:br>
              <a:rPr lang="de-DE" b="1">
                <a:cs typeface="+mn-lt"/>
              </a:rPr>
            </a:br>
            <a:r>
              <a:rPr lang="de-DE" b="1"/>
              <a:t>Vertreterin SKF in WGT und andante</a:t>
            </a:r>
            <a:endParaRPr lang="en-US" kern="1200">
              <a:effectLst/>
              <a:ea typeface="+mn-ea"/>
              <a:cs typeface="+mn-cs"/>
            </a:endParaRPr>
          </a:p>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27</a:t>
            </a:fld>
            <a:endParaRPr lang="de-DE"/>
          </a:p>
        </p:txBody>
      </p:sp>
    </p:spTree>
    <p:extLst>
      <p:ext uri="{BB962C8B-B14F-4D97-AF65-F5344CB8AC3E}">
        <p14:creationId xmlns:p14="http://schemas.microsoft.com/office/powerpoint/2010/main" val="30233646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a:t>Ende des statutarischen Teils</a:t>
            </a:r>
          </a:p>
          <a:p>
            <a:endParaRPr lang="de-CH"/>
          </a:p>
          <a:p>
            <a:r>
              <a:rPr lang="de-CH" sz="1200" kern="1200">
                <a:solidFill>
                  <a:schemeClr val="tx1"/>
                </a:solidFill>
                <a:effectLst/>
                <a:latin typeface="+mn-lt"/>
                <a:ea typeface="+mn-ea"/>
                <a:cs typeface="+mn-cs"/>
              </a:rPr>
              <a:t>Gibt es </a:t>
            </a:r>
            <a:r>
              <a:rPr lang="de-CH" sz="1200" b="1" kern="1200">
                <a:solidFill>
                  <a:schemeClr val="tx1"/>
                </a:solidFill>
                <a:effectLst/>
                <a:latin typeface="+mn-lt"/>
                <a:ea typeface="+mn-ea"/>
                <a:cs typeface="+mn-cs"/>
              </a:rPr>
              <a:t>Rückfragen, Vorbehalte zur heutigen Versammlungsführung?</a:t>
            </a:r>
            <a:endParaRPr lang="de-CH" sz="1200" kern="1200">
              <a:solidFill>
                <a:schemeClr val="tx1"/>
              </a:solidFill>
              <a:effectLst/>
              <a:latin typeface="+mn-lt"/>
              <a:ea typeface="+mn-ea"/>
              <a:cs typeface="+mn-cs"/>
            </a:endParaRPr>
          </a:p>
          <a:p>
            <a:r>
              <a:rPr lang="de-CH" sz="1200" b="1" kern="1200">
                <a:solidFill>
                  <a:schemeClr val="tx1"/>
                </a:solidFill>
                <a:effectLst/>
                <a:latin typeface="+mn-lt"/>
                <a:ea typeface="+mn-ea"/>
                <a:cs typeface="+mn-cs"/>
              </a:rPr>
              <a:t>Damit schliesse ich den offiziellen Teil der DV.</a:t>
            </a:r>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 </a:t>
            </a:r>
            <a:endParaRPr lang="de-CH" sz="1200" kern="1200">
              <a:solidFill>
                <a:schemeClr val="tx1"/>
              </a:solidFill>
              <a:effectLst/>
              <a:latin typeface="+mn-lt"/>
              <a:ea typeface="Calibri"/>
              <a:cs typeface="Calibri"/>
            </a:endParaRPr>
          </a:p>
          <a:p>
            <a:r>
              <a:rPr lang="de-CH" sz="1200" b="1" kern="1200">
                <a:solidFill>
                  <a:schemeClr val="tx1"/>
                </a:solidFill>
                <a:effectLst/>
                <a:latin typeface="+mn-lt"/>
                <a:ea typeface="+mn-ea"/>
                <a:cs typeface="+mn-cs"/>
              </a:rPr>
              <a:t>Ankündigung Nachmittagsprogramm </a:t>
            </a:r>
            <a:br>
              <a:rPr lang="de-CH" sz="1200" kern="1200">
                <a:effectLst/>
                <a:cs typeface="+mn-lt"/>
              </a:rPr>
            </a:br>
            <a:r>
              <a:rPr lang="de-CH" sz="1200" kern="1200">
                <a:solidFill>
                  <a:schemeClr val="tx1"/>
                </a:solidFill>
                <a:effectLst/>
                <a:latin typeface="+mn-lt"/>
                <a:ea typeface="+mn-ea"/>
                <a:cs typeface="+mn-cs"/>
                <a:sym typeface="Wingdings" panose="05000000000000000000" pitchFamily="2" charset="2"/>
              </a:rPr>
              <a:t></a:t>
            </a:r>
            <a:r>
              <a:rPr lang="de-CH" sz="1200" kern="1200">
                <a:solidFill>
                  <a:schemeClr val="tx1"/>
                </a:solidFill>
                <a:effectLst/>
                <a:latin typeface="+mn-lt"/>
                <a:ea typeface="+mn-ea"/>
                <a:cs typeface="+mn-cs"/>
              </a:rPr>
              <a:t>Wort an XX</a:t>
            </a:r>
            <a:endParaRPr lang="de-CH" sz="1200" kern="1200">
              <a:solidFill>
                <a:schemeClr val="tx1"/>
              </a:solidFill>
              <a:effectLst/>
              <a:latin typeface="+mn-lt"/>
              <a:ea typeface="Calibri"/>
              <a:cs typeface="Calibri"/>
            </a:endParaRPr>
          </a:p>
          <a:p>
            <a:r>
              <a:rPr lang="de-CH" sz="1200" kern="1200">
                <a:solidFill>
                  <a:schemeClr val="tx1"/>
                </a:solidFill>
                <a:effectLst/>
                <a:latin typeface="+mn-lt"/>
                <a:ea typeface="+mn-ea"/>
                <a:cs typeface="+mn-cs"/>
              </a:rPr>
              <a:t> </a:t>
            </a:r>
            <a:endParaRPr lang="de-CH" sz="1200" kern="1200">
              <a:solidFill>
                <a:schemeClr val="tx1"/>
              </a:solidFill>
              <a:effectLst/>
              <a:latin typeface="+mn-lt"/>
              <a:ea typeface="Calibri"/>
              <a:cs typeface="Calibri"/>
            </a:endParaRPr>
          </a:p>
          <a:p>
            <a:pPr>
              <a:spcBef>
                <a:spcPts val="600"/>
              </a:spcBef>
            </a:pPr>
            <a:r>
              <a:rPr lang="de-CH"/>
              <a:t>12.30 Uhr Mittagessen «En </a:t>
            </a:r>
            <a:r>
              <a:rPr lang="de-CH" err="1"/>
              <a:t>Guete</a:t>
            </a:r>
            <a:r>
              <a:rPr lang="de-CH"/>
              <a:t>!»</a:t>
            </a:r>
            <a:br>
              <a:rPr lang="de-CH">
                <a:cs typeface="+mn-lt"/>
              </a:rPr>
            </a:br>
            <a:endParaRPr lang="de-CH"/>
          </a:p>
          <a:p>
            <a:pPr>
              <a:spcBef>
                <a:spcPts val="600"/>
              </a:spcBef>
            </a:pPr>
            <a:r>
              <a:rPr lang="de-CH"/>
              <a:t>13.15 Uhr Büchertisch «Mächtig stolz!»</a:t>
            </a:r>
            <a:endParaRPr lang="en-US"/>
          </a:p>
          <a:p>
            <a:pPr>
              <a:spcBef>
                <a:spcPts val="600"/>
              </a:spcBef>
            </a:pPr>
            <a:r>
              <a:rPr lang="de-CH"/>
              <a:t>                 Stand EW / SOFO</a:t>
            </a:r>
            <a:endParaRPr lang="en-US"/>
          </a:p>
          <a:p>
            <a:pPr>
              <a:spcBef>
                <a:spcPts val="600"/>
              </a:spcBef>
            </a:pPr>
            <a:r>
              <a:rPr lang="de-CH"/>
              <a:t>                 Fotos im Foyer</a:t>
            </a:r>
            <a:br>
              <a:rPr lang="de-CH">
                <a:cs typeface="+mn-lt"/>
              </a:rPr>
            </a:br>
            <a:br>
              <a:rPr lang="de-CH">
                <a:cs typeface="+mn-lt"/>
              </a:rPr>
            </a:br>
            <a:r>
              <a:rPr lang="de-CH"/>
              <a:t>14.00 Uhr Konzert Trio Artemis</a:t>
            </a:r>
          </a:p>
          <a:p>
            <a:br>
              <a:rPr lang="de-CH"/>
            </a:br>
            <a:r>
              <a:rPr lang="de-CH" sz="1200" kern="1200">
                <a:solidFill>
                  <a:schemeClr val="tx1"/>
                </a:solidFill>
                <a:effectLst/>
                <a:latin typeface="+mn-lt"/>
                <a:ea typeface="+mn-ea"/>
                <a:cs typeface="+mn-cs"/>
              </a:rPr>
              <a:t>Nun sind wir alle zum Mittagessen eingeladen und treffen uns anschliessend um </a:t>
            </a:r>
            <a:r>
              <a:rPr lang="de-CH" sz="1200" b="1" kern="1200">
                <a:solidFill>
                  <a:schemeClr val="tx1"/>
                </a:solidFill>
                <a:effectLst/>
                <a:latin typeface="+mn-lt"/>
                <a:ea typeface="+mn-ea"/>
                <a:cs typeface="+mn-cs"/>
              </a:rPr>
              <a:t>14.00 Uhr</a:t>
            </a:r>
            <a:r>
              <a:rPr lang="de-CH" sz="1200" kern="1200">
                <a:solidFill>
                  <a:schemeClr val="tx1"/>
                </a:solidFill>
                <a:effectLst/>
                <a:latin typeface="+mn-lt"/>
                <a:ea typeface="+mn-ea"/>
                <a:cs typeface="+mn-cs"/>
              </a:rPr>
              <a:t> für das Nachmittagsprogramm. Das Essen wird serviert</a:t>
            </a:r>
            <a:r>
              <a:rPr lang="de-CH"/>
              <a:t>.</a:t>
            </a:r>
            <a:br>
              <a:rPr lang="de-CH" sz="1200" kern="1200">
                <a:effectLst/>
                <a:cs typeface="+mn-lt"/>
              </a:rPr>
            </a:br>
            <a:endParaRPr lang="de-CH" sz="1200" kern="1200">
              <a:solidFill>
                <a:schemeClr val="tx1"/>
              </a:solidFill>
              <a:effectLst/>
              <a:latin typeface="+mn-lt"/>
              <a:cs typeface="Calibri"/>
            </a:endParaRPr>
          </a:p>
          <a:p>
            <a:r>
              <a:rPr lang="de-CH" sz="1200" kern="1200">
                <a:solidFill>
                  <a:schemeClr val="tx1"/>
                </a:solidFill>
                <a:effectLst/>
                <a:latin typeface="+mn-lt"/>
                <a:ea typeface="+mn-ea"/>
                <a:cs typeface="+mn-cs"/>
              </a:rPr>
              <a:t>En </a:t>
            </a:r>
            <a:r>
              <a:rPr lang="de-CH" sz="1200" kern="1200" err="1">
                <a:solidFill>
                  <a:schemeClr val="tx1"/>
                </a:solidFill>
                <a:effectLst/>
                <a:latin typeface="+mn-lt"/>
                <a:ea typeface="+mn-ea"/>
                <a:cs typeface="+mn-cs"/>
              </a:rPr>
              <a:t>Guete</a:t>
            </a:r>
            <a:r>
              <a:rPr lang="de-CH" sz="1200" kern="1200">
                <a:solidFill>
                  <a:schemeClr val="tx1"/>
                </a:solidFill>
                <a:effectLst/>
                <a:latin typeface="+mn-lt"/>
                <a:ea typeface="+mn-ea"/>
                <a:cs typeface="+mn-cs"/>
              </a:rPr>
              <a:t>!</a:t>
            </a:r>
            <a:endParaRPr lang="de-CH" sz="1200" kern="1200">
              <a:solidFill>
                <a:schemeClr val="tx1"/>
              </a:solidFill>
              <a:effectLst/>
              <a:latin typeface="+mn-lt"/>
              <a:ea typeface="Calibri"/>
              <a:cs typeface="Calibri"/>
            </a:endParaRPr>
          </a:p>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28</a:t>
            </a:fld>
            <a:endParaRPr lang="de-DE"/>
          </a:p>
        </p:txBody>
      </p:sp>
    </p:spTree>
    <p:extLst>
      <p:ext uri="{BB962C8B-B14F-4D97-AF65-F5344CB8AC3E}">
        <p14:creationId xmlns:p14="http://schemas.microsoft.com/office/powerpoint/2010/main" val="30590003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kern="1200">
                <a:solidFill>
                  <a:schemeClr val="tx1"/>
                </a:solidFill>
                <a:effectLst/>
                <a:latin typeface="+mn-lt"/>
                <a:ea typeface="+mn-ea"/>
                <a:cs typeface="+mn-cs"/>
              </a:rPr>
              <a:t>Abschluss der DV</a:t>
            </a:r>
            <a:br>
              <a:rPr lang="de-CH" sz="1200" kern="1200">
                <a:effectLst/>
                <a:cs typeface="+mn-lt"/>
              </a:rPr>
            </a:br>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Dank an alle Beteiligten für die Gestaltung der DV</a:t>
            </a:r>
            <a:br>
              <a:rPr lang="de-CH" sz="1200" kern="1200">
                <a:effectLst/>
                <a:cs typeface="+mn-lt"/>
              </a:rPr>
            </a:br>
            <a:r>
              <a:rPr lang="de-CH" sz="1200" kern="1200">
                <a:solidFill>
                  <a:schemeClr val="tx1"/>
                </a:solidFill>
                <a:effectLst/>
                <a:latin typeface="+mn-lt"/>
                <a:ea typeface="+mn-ea"/>
                <a:cs typeface="+mn-cs"/>
              </a:rPr>
              <a:t>- KV </a:t>
            </a:r>
            <a:r>
              <a:rPr lang="de-CH"/>
              <a:t>St. Gallen </a:t>
            </a:r>
            <a:r>
              <a:rPr lang="de-CH" sz="1200" kern="1200">
                <a:solidFill>
                  <a:schemeClr val="tx1"/>
                </a:solidFill>
                <a:effectLst/>
                <a:latin typeface="+mn-lt"/>
                <a:ea typeface="+mn-ea"/>
                <a:cs typeface="+mn-cs"/>
              </a:rPr>
              <a:t>als </a:t>
            </a:r>
            <a:r>
              <a:rPr lang="de-CH"/>
              <a:t>GastgeberInnen-KV</a:t>
            </a:r>
            <a:br>
              <a:rPr lang="de-CH" sz="1200" kern="1200">
                <a:effectLst/>
                <a:cs typeface="+mn-lt"/>
              </a:rPr>
            </a:br>
            <a:r>
              <a:rPr lang="de-CH" sz="1200" kern="1200">
                <a:solidFill>
                  <a:schemeClr val="tx1"/>
                </a:solidFill>
                <a:effectLst/>
                <a:latin typeface="+mn-lt"/>
                <a:ea typeface="+mn-ea"/>
                <a:cs typeface="+mn-cs"/>
              </a:rPr>
              <a:t>- den Frauen der Geschäftsstelle</a:t>
            </a:r>
            <a:r>
              <a:rPr lang="de-CH"/>
              <a:t>, allen voran Danielle, Karin und Claudia</a:t>
            </a:r>
            <a:br>
              <a:rPr lang="de-CH" sz="1200" kern="1200">
                <a:effectLst/>
                <a:cs typeface="+mn-lt"/>
              </a:rPr>
            </a:br>
            <a:r>
              <a:rPr lang="de-CH" sz="1200" kern="1200">
                <a:solidFill>
                  <a:schemeClr val="tx1"/>
                </a:solidFill>
                <a:effectLst/>
                <a:latin typeface="+mn-lt"/>
                <a:ea typeface="+mn-ea"/>
                <a:cs typeface="+mn-cs"/>
              </a:rPr>
              <a:t>- und euch allen, die ihr mit uns den Frauenbund </a:t>
            </a:r>
            <a:r>
              <a:rPr lang="de-CH"/>
              <a:t>belebt</a:t>
            </a:r>
            <a:r>
              <a:rPr lang="de-CH" sz="1200" kern="1200">
                <a:solidFill>
                  <a:schemeClr val="tx1"/>
                </a:solidFill>
                <a:effectLst/>
                <a:latin typeface="+mn-lt"/>
                <a:ea typeface="+mn-ea"/>
                <a:cs typeface="+mn-cs"/>
              </a:rPr>
              <a:t>!</a:t>
            </a:r>
            <a:endParaRPr lang="de-CH" sz="1200" kern="1200">
              <a:solidFill>
                <a:schemeClr val="tx1"/>
              </a:solidFill>
              <a:effectLst/>
              <a:latin typeface="+mn-lt"/>
              <a:cs typeface="Calibri"/>
            </a:endParaRPr>
          </a:p>
          <a:p>
            <a:endParaRPr lang="de-DE"/>
          </a:p>
          <a:p>
            <a:r>
              <a:rPr lang="de-DE">
                <a:ea typeface="Calibri"/>
                <a:cs typeface="Calibri"/>
              </a:rPr>
              <a:t>- Tisch-Dekomaterial!</a:t>
            </a:r>
            <a:endParaRPr lang="de-DE" sz="1200" kern="1200">
              <a:solidFill>
                <a:schemeClr val="tx1"/>
              </a:solidFill>
              <a:effectLst/>
              <a:latin typeface="+mn-lt"/>
              <a:ea typeface="Calibri"/>
              <a:cs typeface="Calibri"/>
            </a:endParaRPr>
          </a:p>
          <a:p>
            <a:r>
              <a:rPr lang="de-DE">
                <a:ea typeface="Calibri"/>
                <a:cs typeface="Calibri"/>
              </a:rPr>
              <a:t>- Give-Aways beim Ausgang: Getränk und Badekonfetti des KV AG</a:t>
            </a:r>
            <a:endParaRPr lang="de-DE"/>
          </a:p>
          <a:p>
            <a:r>
              <a:rPr lang="de-DE">
                <a:ea typeface="Calibri"/>
                <a:cs typeface="+mn-lt"/>
              </a:rPr>
              <a:t>- Teebeutel zugunsten von Elisabethenwerk</a:t>
            </a:r>
          </a:p>
          <a:p>
            <a:br>
              <a:rPr lang="de-DE">
                <a:cs typeface="+mn-lt"/>
              </a:rPr>
            </a:br>
            <a:endParaRPr lang="de-DE" sz="1200" kern="1200">
              <a:solidFill>
                <a:schemeClr val="tx1"/>
              </a:solidFill>
              <a:effectLst/>
              <a:latin typeface="+mn-lt"/>
              <a:cs typeface="Calibri"/>
            </a:endParaRPr>
          </a:p>
          <a:p>
            <a:r>
              <a:rPr lang="de-CH" sz="1200" kern="1200">
                <a:solidFill>
                  <a:schemeClr val="tx1"/>
                </a:solidFill>
                <a:effectLst/>
                <a:latin typeface="+mn-lt"/>
                <a:ea typeface="+mn-ea"/>
                <a:cs typeface="+mn-cs"/>
              </a:rPr>
              <a:t> </a:t>
            </a:r>
            <a:endParaRPr lang="de-CH" sz="1200" kern="1200">
              <a:solidFill>
                <a:schemeClr val="tx1"/>
              </a:solidFill>
              <a:effectLst/>
              <a:latin typeface="+mn-lt"/>
              <a:cs typeface="Calibri"/>
            </a:endParaRPr>
          </a:p>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29</a:t>
            </a:fld>
            <a:endParaRPr lang="de-DE"/>
          </a:p>
        </p:txBody>
      </p:sp>
    </p:spTree>
    <p:extLst>
      <p:ext uri="{BB962C8B-B14F-4D97-AF65-F5344CB8AC3E}">
        <p14:creationId xmlns:p14="http://schemas.microsoft.com/office/powerpoint/2010/main" val="3024410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pPr marL="342900" lvl="0" indent="-342900">
              <a:buFont typeface="Calibri" panose="020F0502020204030204" pitchFamily="34" charset="0"/>
              <a:buChar char="-"/>
            </a:pPr>
            <a:r>
              <a:rPr lang="de-DE" sz="1800">
                <a:effectLst/>
                <a:latin typeface="Calibri" panose="020F0502020204030204" pitchFamily="34" charset="0"/>
                <a:ea typeface="Times New Roman" panose="02020603050405020304" pitchFamily="18" charset="0"/>
              </a:rPr>
              <a:t>Stadt Wil CHF 500 und Stadt St. Gallen CHF 500 </a:t>
            </a:r>
            <a:r>
              <a:rPr lang="de-DE" sz="1800">
                <a:effectLst/>
                <a:latin typeface="Calibri" panose="020F0502020204030204" pitchFamily="34" charset="0"/>
                <a:ea typeface="Times New Roman" panose="02020603050405020304" pitchFamily="18" charset="0"/>
                <a:sym typeface="Wingdings" panose="05000000000000000000" pitchFamily="2" charset="2"/>
              </a:rPr>
              <a:t> zusammen 1000 ans Apéro (kommt erst noch)</a:t>
            </a:r>
            <a:endParaRPr lang="de-DE" sz="1800">
              <a:effectLst/>
              <a:latin typeface="Calibri" panose="020F0502020204030204" pitchFamily="34" charset="0"/>
              <a:ea typeface="Times New Roman" panose="02020603050405020304" pitchFamily="18" charset="0"/>
            </a:endParaRPr>
          </a:p>
          <a:p>
            <a:pPr marL="342900" lvl="0" indent="-342900">
              <a:buFont typeface="Calibri" panose="020F0502020204030204" pitchFamily="34" charset="0"/>
              <a:buChar char="-"/>
            </a:pPr>
            <a:r>
              <a:rPr lang="de-DE" sz="1800">
                <a:effectLst/>
                <a:latin typeface="Calibri" panose="020F0502020204030204" pitchFamily="34" charset="0"/>
                <a:ea typeface="Times New Roman" panose="02020603050405020304" pitchFamily="18" charset="0"/>
              </a:rPr>
              <a:t>Katholische Pfarr- und Kirchgemeinde Wil CHF 250 (schon bezahlt worden) </a:t>
            </a:r>
            <a:endParaRPr lang="de-DE" sz="1800">
              <a:effectLst/>
              <a:latin typeface="Calibri" panose="020F0502020204030204" pitchFamily="34" charset="0"/>
              <a:ea typeface="Calibri" panose="020F0502020204030204" pitchFamily="34" charset="0"/>
            </a:endParaRPr>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3</a:t>
            </a:fld>
            <a:endParaRPr lang="de-DE"/>
          </a:p>
        </p:txBody>
      </p:sp>
    </p:spTree>
    <p:extLst>
      <p:ext uri="{BB962C8B-B14F-4D97-AF65-F5344CB8AC3E}">
        <p14:creationId xmlns:p14="http://schemas.microsoft.com/office/powerpoint/2010/main" val="32343145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DE" sz="1200" kern="1200">
                <a:solidFill>
                  <a:schemeClr val="tx1"/>
                </a:solidFill>
                <a:effectLst/>
                <a:latin typeface="+mn-lt"/>
                <a:ea typeface="+mn-ea"/>
                <a:cs typeface="+mn-cs"/>
              </a:rPr>
              <a:t>Gute Heimreise und </a:t>
            </a:r>
            <a:r>
              <a:rPr lang="de-DE"/>
              <a:t>hoffentlich bis</a:t>
            </a:r>
            <a:r>
              <a:rPr lang="de-DE" sz="1200" kern="1200">
                <a:solidFill>
                  <a:schemeClr val="tx1"/>
                </a:solidFill>
                <a:effectLst/>
                <a:latin typeface="+mn-lt"/>
                <a:ea typeface="+mn-ea"/>
                <a:cs typeface="+mn-cs"/>
              </a:rPr>
              <a:t> bald!</a:t>
            </a:r>
            <a:endParaRPr lang="de-CH" sz="1200" kern="1200">
              <a:solidFill>
                <a:schemeClr val="tx1"/>
              </a:solidFill>
              <a:effectLst/>
              <a:latin typeface="+mn-lt"/>
              <a:ea typeface="+mn-ea"/>
              <a:cs typeface="+mn-cs"/>
            </a:endParaRPr>
          </a:p>
          <a:p>
            <a:r>
              <a:rPr lang="de-DE" sz="1200" kern="1200">
                <a:solidFill>
                  <a:schemeClr val="tx1"/>
                </a:solidFill>
                <a:effectLst/>
                <a:latin typeface="+mn-lt"/>
                <a:ea typeface="+mn-ea"/>
                <a:cs typeface="+mn-cs"/>
              </a:rPr>
              <a:t> </a:t>
            </a:r>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 </a:t>
            </a:r>
            <a:endParaRPr lang="de-CH" sz="1200" kern="1200">
              <a:solidFill>
                <a:schemeClr val="tx1"/>
              </a:solidFill>
              <a:effectLst/>
              <a:latin typeface="+mn-lt"/>
              <a:cs typeface="Calibri"/>
            </a:endParaRPr>
          </a:p>
          <a:p>
            <a:endParaRPr lang="de-DE"/>
          </a:p>
        </p:txBody>
      </p:sp>
      <p:sp>
        <p:nvSpPr>
          <p:cNvPr id="4" name="Foliennummernplatzhalter 3"/>
          <p:cNvSpPr>
            <a:spLocks noGrp="1"/>
          </p:cNvSpPr>
          <p:nvPr>
            <p:ph type="sldNum" sz="quarter" idx="5"/>
          </p:nvPr>
        </p:nvSpPr>
        <p:spPr/>
        <p:txBody>
          <a:bodyPr/>
          <a:lstStyle/>
          <a:p>
            <a:fld id="{832737DA-7C39-4E5D-908B-13F7076ED29C}" type="slidenum">
              <a:rPr lang="de-DE" smtClean="0"/>
              <a:t>30</a:t>
            </a:fld>
            <a:endParaRPr lang="de-DE"/>
          </a:p>
        </p:txBody>
      </p:sp>
    </p:spTree>
    <p:extLst>
      <p:ext uri="{BB962C8B-B14F-4D97-AF65-F5344CB8AC3E}">
        <p14:creationId xmlns:p14="http://schemas.microsoft.com/office/powerpoint/2010/main" val="3360085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pPr marL="342900" lvl="0" indent="-342900">
              <a:buFont typeface="Calibri" panose="020F0502020204030204" pitchFamily="34" charset="0"/>
              <a:buChar char="-"/>
            </a:pPr>
            <a:r>
              <a:rPr lang="de-DE" sz="1800">
                <a:effectLst/>
                <a:latin typeface="Calibri" panose="020F0502020204030204" pitchFamily="34" charset="0"/>
                <a:ea typeface="Times New Roman" panose="02020603050405020304" pitchFamily="18" charset="0"/>
              </a:rPr>
              <a:t>Stadt Wil CHF 500 und Stadt St. Gallen CHF 500 </a:t>
            </a:r>
            <a:r>
              <a:rPr lang="de-DE" sz="1800">
                <a:effectLst/>
                <a:latin typeface="Calibri" panose="020F0502020204030204" pitchFamily="34" charset="0"/>
                <a:ea typeface="Times New Roman" panose="02020603050405020304" pitchFamily="18" charset="0"/>
                <a:sym typeface="Wingdings" panose="05000000000000000000" pitchFamily="2" charset="2"/>
              </a:rPr>
              <a:t> zusammen 1000 ans Apéro (kommt erst noch)</a:t>
            </a:r>
            <a:endParaRPr lang="de-DE" sz="1800">
              <a:effectLst/>
              <a:latin typeface="Calibri" panose="020F0502020204030204" pitchFamily="34" charset="0"/>
              <a:ea typeface="Times New Roman" panose="02020603050405020304" pitchFamily="18" charset="0"/>
            </a:endParaRPr>
          </a:p>
          <a:p>
            <a:pPr marL="342900" lvl="0" indent="-342900">
              <a:buFont typeface="Calibri" panose="020F0502020204030204" pitchFamily="34" charset="0"/>
              <a:buChar char="-"/>
            </a:pPr>
            <a:r>
              <a:rPr lang="de-DE" sz="1800">
                <a:effectLst/>
                <a:latin typeface="Calibri" panose="020F0502020204030204" pitchFamily="34" charset="0"/>
                <a:ea typeface="Times New Roman" panose="02020603050405020304" pitchFamily="18" charset="0"/>
              </a:rPr>
              <a:t>Katholische Pfarr- und Kirchgemeinde Wil CHF 250 (schon bezahlt worden) </a:t>
            </a:r>
            <a:endParaRPr lang="de-DE" sz="1800">
              <a:effectLst/>
              <a:latin typeface="Calibri" panose="020F0502020204030204" pitchFamily="34" charset="0"/>
              <a:ea typeface="Calibri" panose="020F0502020204030204" pitchFamily="34" charset="0"/>
            </a:endParaRPr>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4</a:t>
            </a:fld>
            <a:endParaRPr lang="de-DE"/>
          </a:p>
        </p:txBody>
      </p:sp>
    </p:spTree>
    <p:extLst>
      <p:ext uri="{BB962C8B-B14F-4D97-AF65-F5344CB8AC3E}">
        <p14:creationId xmlns:p14="http://schemas.microsoft.com/office/powerpoint/2010/main" val="378404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br>
              <a:rPr lang="de-CH" sz="1200" kern="1200">
                <a:effectLst/>
                <a:cs typeface="+mn-lt"/>
              </a:rPr>
            </a:br>
            <a:r>
              <a:rPr lang="de-CH">
                <a:cs typeface="+mn-lt"/>
              </a:rPr>
              <a:t>Ich freue mich sehr, die zwei ersten Grussworte anzukünden.</a:t>
            </a:r>
            <a:br>
              <a:rPr lang="de-CH" sz="1200" kern="1200">
                <a:effectLst/>
                <a:cs typeface="+mn-lt"/>
              </a:rPr>
            </a:br>
            <a:br>
              <a:rPr lang="de-CH">
                <a:cs typeface="+mn-lt"/>
              </a:rPr>
            </a:br>
            <a:endParaRPr lang="de-CH"/>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5</a:t>
            </a:fld>
            <a:endParaRPr lang="de-DE"/>
          </a:p>
        </p:txBody>
      </p:sp>
    </p:spTree>
    <p:extLst>
      <p:ext uri="{BB962C8B-B14F-4D97-AF65-F5344CB8AC3E}">
        <p14:creationId xmlns:p14="http://schemas.microsoft.com/office/powerpoint/2010/main" val="3520926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CH" sz="1200" b="1" kern="1200">
                <a:solidFill>
                  <a:schemeClr val="tx1"/>
                </a:solidFill>
                <a:effectLst/>
                <a:latin typeface="+mn-lt"/>
                <a:ea typeface="+mn-ea"/>
                <a:cs typeface="+mn-cs"/>
              </a:rPr>
              <a:t>Somit eröffne ich den statutarischen Teil</a:t>
            </a:r>
            <a:r>
              <a:rPr lang="de-CH" sz="1200" kern="1200">
                <a:solidFill>
                  <a:schemeClr val="tx1"/>
                </a:solidFill>
                <a:effectLst/>
                <a:latin typeface="+mn-lt"/>
                <a:ea typeface="+mn-ea"/>
                <a:cs typeface="+mn-cs"/>
              </a:rPr>
              <a:t> der Delegiertenversammlung 2022</a:t>
            </a:r>
            <a:br>
              <a:rPr lang="de-CH" sz="1200" kern="1200">
                <a:solidFill>
                  <a:schemeClr val="tx1"/>
                </a:solidFill>
                <a:effectLst/>
                <a:latin typeface="+mn-lt"/>
                <a:ea typeface="+mn-ea"/>
                <a:cs typeface="+mn-cs"/>
              </a:rPr>
            </a:br>
            <a:endParaRPr lang="de-CH" sz="1200" kern="120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de-CH" sz="1200" kern="1200">
                <a:solidFill>
                  <a:schemeClr val="tx1"/>
                </a:solidFill>
                <a:effectLst/>
                <a:latin typeface="+mn-lt"/>
                <a:ea typeface="+mn-ea"/>
                <a:cs typeface="+mn-cs"/>
              </a:rPr>
              <a:t>Die Einladung zur heutigen DV, inkl. Traktandenliste </a:t>
            </a:r>
            <a:r>
              <a:rPr lang="de-CH"/>
              <a:t>wurde</a:t>
            </a:r>
            <a:r>
              <a:rPr lang="de-CH" sz="1200" kern="1200">
                <a:solidFill>
                  <a:schemeClr val="tx1"/>
                </a:solidFill>
                <a:effectLst/>
                <a:latin typeface="+mn-lt"/>
                <a:ea typeface="+mn-ea"/>
                <a:cs typeface="+mn-cs"/>
              </a:rPr>
              <a:t> termingerecht versandt. </a:t>
            </a:r>
            <a:br>
              <a:rPr lang="de-CH" sz="1200" kern="1200">
                <a:effectLst/>
                <a:cs typeface="+mn-lt"/>
              </a:rPr>
            </a:br>
            <a:br>
              <a:rPr lang="de-CH" sz="1200" kern="1200">
                <a:effectLst/>
                <a:cs typeface="+mn-lt"/>
              </a:rPr>
            </a:br>
            <a:r>
              <a:rPr lang="de-CH" sz="1200" kern="1200">
                <a:solidFill>
                  <a:schemeClr val="tx1"/>
                </a:solidFill>
                <a:effectLst/>
                <a:latin typeface="+mn-lt"/>
                <a:ea typeface="+mn-ea"/>
                <a:cs typeface="+mn-cs"/>
              </a:rPr>
              <a:t>Unter Verschiedenes hat es wie immer Raum und ein Saalmikrophon, damit ihr eure Fragen, Lob und Tadel einbringen könnt.</a:t>
            </a:r>
            <a:endParaRPr lang="de-CH" sz="1200" kern="1200">
              <a:solidFill>
                <a:schemeClr val="tx1"/>
              </a:solidFill>
              <a:effectLst/>
              <a:latin typeface="+mn-lt"/>
              <a:cs typeface="Calibri"/>
            </a:endParaRPr>
          </a:p>
          <a:p>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Das Protokoll der heutigen DV wird von Claudia </a:t>
            </a:r>
            <a:r>
              <a:rPr lang="de-CH" sz="1200" kern="1200" err="1">
                <a:solidFill>
                  <a:schemeClr val="tx1"/>
                </a:solidFill>
                <a:effectLst/>
                <a:latin typeface="+mn-lt"/>
                <a:ea typeface="+mn-ea"/>
                <a:cs typeface="+mn-cs"/>
              </a:rPr>
              <a:t>Limacher</a:t>
            </a:r>
            <a:r>
              <a:rPr lang="de-CH" sz="1200" kern="1200">
                <a:solidFill>
                  <a:schemeClr val="tx1"/>
                </a:solidFill>
                <a:effectLst/>
                <a:latin typeface="+mn-lt"/>
                <a:ea typeface="+mn-ea"/>
                <a:cs typeface="+mn-cs"/>
              </a:rPr>
              <a:t> von der Geschäftsstelle verfasst</a:t>
            </a:r>
            <a:r>
              <a:rPr lang="de-CH"/>
              <a:t>. </a:t>
            </a:r>
            <a:br>
              <a:rPr lang="de-CH">
                <a:cs typeface="+mn-lt"/>
              </a:rPr>
            </a:br>
            <a:r>
              <a:rPr lang="de-CH" sz="1200" kern="1200">
                <a:solidFill>
                  <a:schemeClr val="tx1"/>
                </a:solidFill>
                <a:effectLst/>
                <a:latin typeface="+mn-lt"/>
                <a:ea typeface="+mn-ea"/>
                <a:cs typeface="+mn-cs"/>
              </a:rPr>
              <a:t>Herzlichen Dank, liebe Claudia, für deinen kompetenten Einsatz auch an dieser DV.</a:t>
            </a:r>
            <a:r>
              <a:rPr lang="de-CH"/>
              <a:t> </a:t>
            </a:r>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 </a:t>
            </a:r>
          </a:p>
          <a:p>
            <a:r>
              <a:rPr lang="de-CH" sz="1200" kern="1200">
                <a:solidFill>
                  <a:schemeClr val="tx1"/>
                </a:solidFill>
                <a:effectLst/>
                <a:latin typeface="+mn-lt"/>
                <a:ea typeface="+mn-ea"/>
                <a:cs typeface="+mn-cs"/>
              </a:rPr>
              <a:t>Das Protokoll wird wie </a:t>
            </a:r>
            <a:r>
              <a:rPr lang="de-CH"/>
              <a:t>gewohnt online</a:t>
            </a:r>
            <a:r>
              <a:rPr lang="de-CH" sz="1200" kern="1200">
                <a:solidFill>
                  <a:schemeClr val="tx1"/>
                </a:solidFill>
                <a:effectLst/>
                <a:latin typeface="+mn-lt"/>
                <a:ea typeface="+mn-ea"/>
                <a:cs typeface="+mn-cs"/>
              </a:rPr>
              <a:t> gestellt</a:t>
            </a:r>
            <a:r>
              <a:rPr lang="de-CH"/>
              <a:t>. </a:t>
            </a:r>
            <a:r>
              <a:rPr lang="de-CH" sz="1200" b="1" kern="1200">
                <a:solidFill>
                  <a:schemeClr val="tx1"/>
                </a:solidFill>
                <a:effectLst/>
                <a:latin typeface="+mn-lt"/>
                <a:ea typeface="+mn-ea"/>
                <a:cs typeface="+mn-cs"/>
              </a:rPr>
              <a:t>Vom 20. Juni bis am 20. Juli 2022 </a:t>
            </a:r>
            <a:r>
              <a:rPr lang="de-CH" sz="1200" kern="1200">
                <a:solidFill>
                  <a:schemeClr val="tx1"/>
                </a:solidFill>
                <a:effectLst/>
                <a:latin typeface="+mn-lt"/>
                <a:ea typeface="+mn-ea"/>
                <a:cs typeface="+mn-cs"/>
              </a:rPr>
              <a:t>habt ihr die Möglichkeit, das Protokoll auf unserer Webseite zu lesen und Einwände einzubringen. </a:t>
            </a:r>
            <a:br>
              <a:rPr lang="de-CH"/>
            </a:br>
            <a:r>
              <a:rPr lang="de-CH" sz="1200" kern="1200">
                <a:solidFill>
                  <a:schemeClr val="tx1"/>
                </a:solidFill>
                <a:effectLst/>
                <a:latin typeface="+mn-lt"/>
                <a:ea typeface="+mn-ea"/>
                <a:cs typeface="+mn-cs"/>
              </a:rPr>
              <a:t>Anschliessend wird es vom Verbandsvorstand definitiv verabschiedet.</a:t>
            </a:r>
            <a:r>
              <a:rPr lang="de-CH"/>
              <a:t> </a:t>
            </a:r>
            <a:endParaRPr lang="de-CH" sz="1200" kern="1200">
              <a:solidFill>
                <a:schemeClr val="tx1"/>
              </a:solidFill>
              <a:effectLst/>
              <a:latin typeface="+mn-lt"/>
              <a:cs typeface="Calibri"/>
            </a:endParaRPr>
          </a:p>
          <a:p>
            <a:br>
              <a:rPr lang="de-CH" sz="1200" kern="1200">
                <a:solidFill>
                  <a:schemeClr val="tx1"/>
                </a:solidFill>
                <a:effectLst/>
                <a:latin typeface="+mn-lt"/>
                <a:ea typeface="+mn-ea"/>
                <a:cs typeface="+mn-cs"/>
              </a:rPr>
            </a:br>
            <a:r>
              <a:rPr lang="de-CH" sz="1200" kern="1200">
                <a:solidFill>
                  <a:schemeClr val="tx1"/>
                </a:solidFill>
                <a:effectLst/>
                <a:latin typeface="+mn-lt"/>
                <a:ea typeface="+mn-ea"/>
                <a:cs typeface="+mn-cs"/>
              </a:rPr>
              <a:t>Ich stelle fest, es sind:</a:t>
            </a:r>
          </a:p>
          <a:p>
            <a:endParaRPr lang="de-CH" sz="1200" kern="1200">
              <a:solidFill>
                <a:schemeClr val="tx1"/>
              </a:solidFill>
              <a:effectLst/>
              <a:latin typeface="+mn-lt"/>
              <a:ea typeface="+mn-ea"/>
              <a:cs typeface="+mn-cs"/>
            </a:endParaRPr>
          </a:p>
          <a:p>
            <a:r>
              <a:rPr lang="de-CH" sz="1200" kern="1200">
                <a:solidFill>
                  <a:schemeClr val="tx1"/>
                </a:solidFill>
                <a:effectLst/>
                <a:latin typeface="+mn-lt"/>
                <a:ea typeface="+mn-ea"/>
                <a:cs typeface="+mn-cs"/>
              </a:rPr>
              <a:t>___________	Anwesende Stimmen im Saal	</a:t>
            </a:r>
          </a:p>
          <a:p>
            <a:endParaRPr lang="de-CH">
              <a:cs typeface="+mn-lt"/>
            </a:endParaRPr>
          </a:p>
          <a:p>
            <a:r>
              <a:rPr lang="de-CH">
                <a:cs typeface="+mn-lt"/>
              </a:rPr>
              <a:t>Da wir mit dem einfachen Mehr abstimmen, ist kein absolutes Mehr erforderlich. Ausgezählt wird dann, wenn ich von Auge keine klare Mehrheit erkenne.</a:t>
            </a:r>
          </a:p>
        </p:txBody>
      </p:sp>
      <p:sp>
        <p:nvSpPr>
          <p:cNvPr id="4" name="Foliennummernplatzhalter 3"/>
          <p:cNvSpPr>
            <a:spLocks noGrp="1"/>
          </p:cNvSpPr>
          <p:nvPr>
            <p:ph type="sldNum" sz="quarter" idx="5"/>
          </p:nvPr>
        </p:nvSpPr>
        <p:spPr/>
        <p:txBody>
          <a:bodyPr/>
          <a:lstStyle/>
          <a:p>
            <a:fld id="{832737DA-7C39-4E5D-908B-13F7076ED29C}" type="slidenum">
              <a:rPr lang="de-DE" smtClean="0"/>
              <a:t>6</a:t>
            </a:fld>
            <a:endParaRPr lang="de-DE"/>
          </a:p>
        </p:txBody>
      </p:sp>
    </p:spTree>
    <p:extLst>
      <p:ext uri="{BB962C8B-B14F-4D97-AF65-F5344CB8AC3E}">
        <p14:creationId xmlns:p14="http://schemas.microsoft.com/office/powerpoint/2010/main" val="1371227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r>
              <a:rPr lang="de-DE"/>
              <a:t>1. Wahl Stimmenzählerinnen</a:t>
            </a:r>
          </a:p>
          <a:p>
            <a:r>
              <a:rPr lang="de-DE"/>
              <a:t>Wir schlagen euch folgende Frauen vor und ich bitte die Genannten, aufzustehen.</a:t>
            </a:r>
          </a:p>
          <a:p>
            <a:endParaRPr lang="de-CH"/>
          </a:p>
          <a:p>
            <a:r>
              <a:rPr lang="de-CH"/>
              <a:t>Judith Bolzern</a:t>
            </a:r>
          </a:p>
          <a:p>
            <a:r>
              <a:rPr lang="de-CH"/>
              <a:t>Ursula Camenzind</a:t>
            </a:r>
          </a:p>
          <a:p>
            <a:r>
              <a:rPr lang="de-CH"/>
              <a:t>Sandy Kast</a:t>
            </a:r>
          </a:p>
          <a:p>
            <a:r>
              <a:rPr lang="de-CH"/>
              <a:t>Patricia </a:t>
            </a:r>
            <a:r>
              <a:rPr lang="de-CH" err="1"/>
              <a:t>Monsch</a:t>
            </a:r>
            <a:endParaRPr lang="de-CH"/>
          </a:p>
          <a:p>
            <a:r>
              <a:rPr lang="de-CH"/>
              <a:t>Anita Popp</a:t>
            </a:r>
          </a:p>
          <a:p>
            <a:endParaRPr lang="de-DE"/>
          </a:p>
          <a:p>
            <a:r>
              <a:rPr lang="de-DE"/>
              <a:t>Wir danken euch für diesen Dienst mit einem zustimmenden Applaus. </a:t>
            </a:r>
          </a:p>
          <a:p>
            <a:br>
              <a:rPr lang="de-DE">
                <a:cs typeface="+mn-lt"/>
              </a:rPr>
            </a:br>
            <a:r>
              <a:rPr lang="de-CH"/>
              <a:t>Da wir gemäss den geltenden Statuten mit dem einfachen Mehr abstimmen, ist kein absolutes Mehr erforderlich. </a:t>
            </a:r>
            <a:br>
              <a:rPr lang="de-CH">
                <a:cs typeface="+mn-lt"/>
              </a:rPr>
            </a:br>
            <a:r>
              <a:rPr lang="de-CH"/>
              <a:t>Ausgezählt wird dann, wenn ich von Auge keine klare Mehrheit erkenne.</a:t>
            </a:r>
            <a:endParaRPr lang="de-CH">
              <a:cs typeface="Calibri"/>
            </a:endParaRPr>
          </a:p>
          <a:p>
            <a:endParaRPr lang="de-DE">
              <a:cs typeface="+mn-lt"/>
            </a:endParaRPr>
          </a:p>
        </p:txBody>
      </p:sp>
      <p:sp>
        <p:nvSpPr>
          <p:cNvPr id="4" name="Foliennummernplatzhalter 3"/>
          <p:cNvSpPr>
            <a:spLocks noGrp="1"/>
          </p:cNvSpPr>
          <p:nvPr>
            <p:ph type="sldNum" sz="quarter" idx="5"/>
          </p:nvPr>
        </p:nvSpPr>
        <p:spPr/>
        <p:txBody>
          <a:bodyPr/>
          <a:lstStyle/>
          <a:p>
            <a:fld id="{832737DA-7C39-4E5D-908B-13F7076ED29C}" type="slidenum">
              <a:rPr lang="de-DE" smtClean="0"/>
              <a:t>7</a:t>
            </a:fld>
            <a:endParaRPr lang="de-DE"/>
          </a:p>
        </p:txBody>
      </p:sp>
    </p:spTree>
    <p:extLst>
      <p:ext uri="{BB962C8B-B14F-4D97-AF65-F5344CB8AC3E}">
        <p14:creationId xmlns:p14="http://schemas.microsoft.com/office/powerpoint/2010/main" val="4242875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a:ea typeface="+mn-ea"/>
                <a:cs typeface="+mn-cs"/>
              </a:rPr>
              <a:t>Auch dieses Jahr geht der gepunktete rote Faden chronologisch durch unsere Aktivitäten und beleuchtet besonders den Aspekt des politischen Wirkens unseres Verbandes. Die Komposition der Beiträge ist für unsere Kommunikationsfrauen jedes mal wie jonglieren, denn es ist das Ziel, neben den besonderen Highlights auch die ganze Breite von Tätigkeiten des Dachverbands aufzuzeigen. 2021 war das Jahr, indem wir 50 Jahre Frauenstimm- und Wahlrecht zurückschauten und uns fragten, wie denn unsere Demokratie sich heute weiterentwickeln müsste, um diesen Namen wirklich zu verdienen.  Zum anderen haben wir als Verbandvorstand entschieden, die Partizipation im SKF zu erhöhen und die </a:t>
            </a:r>
            <a:r>
              <a:rPr kumimoji="0" lang="de-CH" sz="1200" b="0" i="0" u="none" strike="noStrike" kern="1200" cap="none" spc="0" normalizeH="0" baseline="0" noProof="0" err="1">
                <a:ln>
                  <a:noFill/>
                </a:ln>
                <a:solidFill>
                  <a:prstClr val="black"/>
                </a:solidFill>
                <a:effectLst/>
                <a:uLnTx/>
                <a:uFillTx/>
                <a:latin typeface="Calibri"/>
                <a:ea typeface="+mn-ea"/>
                <a:cs typeface="+mn-cs"/>
              </a:rPr>
              <a:t>FrauenBande</a:t>
            </a:r>
            <a:r>
              <a:rPr kumimoji="0" lang="de-CH" sz="1200" b="0" i="0" u="none" strike="noStrike" kern="1200" cap="none" spc="0" normalizeH="0" baseline="0" noProof="0">
                <a:ln>
                  <a:noFill/>
                </a:ln>
                <a:solidFill>
                  <a:prstClr val="black"/>
                </a:solidFill>
                <a:effectLst/>
                <a:uLnTx/>
                <a:uFillTx/>
                <a:latin typeface="Calibri"/>
                <a:ea typeface="+mn-ea"/>
                <a:cs typeface="+mn-cs"/>
              </a:rPr>
              <a:t> fluider und durchlässiger zu machen. </a:t>
            </a: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mn-cs"/>
              </a:rPr>
              <a:t> </a:t>
            </a: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mn-cs"/>
              </a:rPr>
              <a:t>Dass der SKF digital kann, haben wir im ersten Corona-Jahr gelernt und im letzten Jahr erprobt. Mit dem SKF-Forum haben wir ein neues hybrides Format lanciert, das heisst wir waren gleichzeitig vor Ort und digital mit euch SKF-Frauen, mit Gästen und </a:t>
            </a:r>
            <a:r>
              <a:rPr kumimoji="0" lang="de-CH" sz="1200" b="0" i="0" u="none" strike="noStrike" kern="1200" cap="none" spc="0" normalizeH="0" baseline="0" noProof="0" err="1">
                <a:ln>
                  <a:noFill/>
                </a:ln>
                <a:solidFill>
                  <a:prstClr val="black"/>
                </a:solidFill>
                <a:effectLst/>
                <a:uLnTx/>
                <a:uFillTx/>
                <a:latin typeface="Calibri"/>
                <a:ea typeface="+mn-ea"/>
                <a:cs typeface="+mn-cs"/>
              </a:rPr>
              <a:t>Künstler:innen</a:t>
            </a:r>
            <a:r>
              <a:rPr kumimoji="0" lang="de-CH" sz="1200" b="0" i="0" u="none" strike="noStrike" kern="1200" cap="none" spc="0" normalizeH="0" baseline="0" noProof="0">
                <a:ln>
                  <a:noFill/>
                </a:ln>
                <a:solidFill>
                  <a:prstClr val="black"/>
                </a:solidFill>
                <a:effectLst/>
                <a:uLnTx/>
                <a:uFillTx/>
                <a:latin typeface="Calibri"/>
                <a:ea typeface="+mn-ea"/>
                <a:cs typeface="+mn-cs"/>
              </a:rPr>
              <a:t> da. Es war eine coole Erfahrung zu erkennen: Wir können das! Und dann noch richtig gut!</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CH" sz="12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a:ea typeface="+mn-ea"/>
                <a:cs typeface="Calibri"/>
              </a:rPr>
              <a:t>Das kirchenpolitische Engagement war 2021 wiederum gross. Frauen aus dem VV haben sich massgeblich dafür engagiert, dass die Allianz Gleichwürdig Katholisch gebildet wurde und das Projekt gut finanziert wird. Dazu später noch mehr. </a:t>
            </a: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Calibri"/>
              </a:rPr>
              <a:t>Viele von uns haben sich zudem in offiziellen Gremien zur Erneuerung der Kirche eingesetzt, mit der Bischofskonferenz und im Rahmen des Synodalen Wegs, den Papst Franziskus initiiert hat.</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CH" sz="12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a:ea typeface="+mn-ea"/>
                <a:cs typeface="Calibri"/>
              </a:rPr>
              <a:t>Kaum an der grossen Glocke aber immer mitschwingend sind unsere beiden Werke – dem Solidaritätsfonds SOFO und das Elisabethenwerk. Beide sind verhältnismässig klein aber fein und geniessen hohes Ansehen, weit über den SKF hinaus. Wir sind solidarisch mit Frauen hier in der Schweiz und im globalen Süden. Das ist Teil unseres Selbstverständnisses.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0" lang="de-CH" sz="1200" b="0" i="0" u="none" strike="noStrike" kern="1200" cap="none" spc="0" normalizeH="0" baseline="0" noProof="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a:ea typeface="+mn-ea"/>
                <a:cs typeface="+mn-cs"/>
              </a:rPr>
              <a:t>Und nun die Frage an euch? Haben wir das Richtige getan, um unseren Auftrag in eurem Sinne zu erfüllen? </a:t>
            </a: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mn-cs"/>
              </a:rPr>
              <a:t>Habt ihr Fragen, Kritik oder Lob zum Wirken der Geschäftsstelle und des Verbandsvorstands.</a:t>
            </a:r>
            <a:br>
              <a:rPr kumimoji="0" lang="de-CH" sz="1200" b="0" i="0" u="none" strike="noStrike" kern="1200" cap="none" spc="0" normalizeH="0" baseline="0" noProof="0">
                <a:ln>
                  <a:noFill/>
                </a:ln>
                <a:solidFill>
                  <a:prstClr val="black"/>
                </a:solidFill>
                <a:effectLst/>
                <a:uLnTx/>
                <a:uFillTx/>
                <a:latin typeface="Calibri"/>
                <a:ea typeface="+mn-ea"/>
                <a:cs typeface="Calibri"/>
              </a:rPr>
            </a:b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mn-cs"/>
                <a:sym typeface="Wingdings" panose="05000000000000000000" pitchFamily="2" charset="2"/>
              </a:rPr>
              <a:t></a:t>
            </a:r>
            <a:r>
              <a:rPr kumimoji="0" lang="de-CH" sz="1200" b="0" i="0" u="none" strike="noStrike" kern="1200" cap="none" spc="0" normalizeH="0" baseline="0" noProof="0">
                <a:ln>
                  <a:noFill/>
                </a:ln>
                <a:solidFill>
                  <a:prstClr val="black"/>
                </a:solidFill>
                <a:effectLst/>
                <a:uLnTx/>
                <a:uFillTx/>
                <a:latin typeface="Calibri"/>
                <a:ea typeface="+mn-ea"/>
                <a:cs typeface="+mn-cs"/>
              </a:rPr>
              <a:t> Das Mikrophon zum Jahresbericht 2021 ist offen! </a:t>
            </a:r>
            <a:endParaRPr kumimoji="0" lang="de-CH" sz="1200" b="0" i="0" u="none" strike="noStrike" kern="1200" cap="none" spc="0" normalizeH="0" baseline="0" noProof="0">
              <a:ln>
                <a:noFill/>
              </a:ln>
              <a:solidFill>
                <a:prstClr val="black"/>
              </a:solidFill>
              <a:effectLst/>
              <a:uLnTx/>
              <a:uFillTx/>
              <a:latin typeface="Calibri"/>
              <a:ea typeface="+mn-ea"/>
              <a:cs typeface="Calibri"/>
            </a:endParaRPr>
          </a:p>
          <a:p>
            <a:pPr marL="0" marR="0" lvl="0" indent="0" algn="l" defTabSz="914400" rtl="0" eaLnBrk="0" fontAlgn="base" latinLnBrk="0" hangingPunct="0">
              <a:lnSpc>
                <a:spcPct val="100000"/>
              </a:lnSpc>
              <a:spcBef>
                <a:spcPct val="30000"/>
              </a:spcBef>
              <a:spcAft>
                <a:spcPct val="0"/>
              </a:spcAft>
              <a:buClrTx/>
              <a:buSzTx/>
              <a:buFontTx/>
              <a:buNone/>
              <a:tabLst/>
              <a:defRPr/>
            </a:pPr>
            <a:br>
              <a:rPr kumimoji="0" lang="de-CH" sz="1200" b="0" i="0" u="none" strike="noStrike" kern="1200" cap="none" spc="0" normalizeH="0" baseline="0" noProof="0">
                <a:ln>
                  <a:noFill/>
                </a:ln>
                <a:solidFill>
                  <a:prstClr val="black"/>
                </a:solidFill>
                <a:effectLst/>
                <a:uLnTx/>
                <a:uFillTx/>
                <a:latin typeface="Calibri"/>
                <a:ea typeface="+mn-ea"/>
                <a:cs typeface="Calibri"/>
              </a:rPr>
            </a:br>
            <a:r>
              <a:rPr kumimoji="0" lang="de-CH" sz="1200" b="0" i="0" u="none" strike="noStrike" kern="1200" cap="none" spc="0" normalizeH="0" baseline="0" noProof="0">
                <a:ln>
                  <a:noFill/>
                </a:ln>
                <a:solidFill>
                  <a:prstClr val="black"/>
                </a:solidFill>
                <a:effectLst/>
                <a:uLnTx/>
                <a:uFillTx/>
                <a:latin typeface="Calibri"/>
                <a:ea typeface="+mn-ea"/>
                <a:cs typeface="+mn-cs"/>
              </a:rPr>
              <a:t>Mit der Zustimmung oder Ablehnung dieses Berichtes drückt ihr aus, wie ihr das konkrete Wirken des Dachverbands beurteilt. Daher stimmen wir über den Jahresbericht mit Stimmkarten ab.</a:t>
            </a:r>
            <a:br>
              <a:rPr kumimoji="0" lang="de-CH" sz="1200" b="0" i="0" u="none" strike="noStrike" kern="1200" cap="none" spc="0" normalizeH="0" baseline="0" noProof="0">
                <a:ln>
                  <a:noFill/>
                </a:ln>
                <a:solidFill>
                  <a:prstClr val="black"/>
                </a:solidFill>
                <a:effectLst/>
                <a:uLnTx/>
                <a:uFillTx/>
                <a:latin typeface="Calibri"/>
                <a:ea typeface="+mn-ea"/>
                <a:cs typeface="Calibri"/>
              </a:rPr>
            </a:br>
            <a:endParaRPr kumimoji="0" lang="de-CH" sz="1200" b="0" i="0" u="none" strike="noStrike" kern="1200" cap="none" spc="0" normalizeH="0" baseline="0" noProof="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de-CH" sz="1200" b="0" i="0" u="none" strike="noStrike" kern="1200" cap="none" spc="0" normalizeH="0" baseline="0" noProof="0">
                <a:ln>
                  <a:noFill/>
                </a:ln>
                <a:solidFill>
                  <a:prstClr val="black"/>
                </a:solidFill>
                <a:effectLst/>
                <a:uLnTx/>
                <a:uFillTx/>
                <a:latin typeface="Calibri"/>
                <a:ea typeface="+mn-ea"/>
                <a:cs typeface="+mn-cs"/>
                <a:sym typeface="Wingdings" panose="05000000000000000000" pitchFamily="2" charset="2"/>
              </a:rPr>
              <a:t></a:t>
            </a:r>
            <a:r>
              <a:rPr kumimoji="0" lang="de-CH" sz="1200" b="0" i="0" u="none" strike="noStrike" kern="1200" cap="none" spc="0" normalizeH="0" baseline="0" noProof="0">
                <a:ln>
                  <a:noFill/>
                </a:ln>
                <a:solidFill>
                  <a:prstClr val="black"/>
                </a:solidFill>
                <a:effectLst/>
                <a:uLnTx/>
                <a:uFillTx/>
                <a:latin typeface="Calibri"/>
                <a:ea typeface="+mn-ea"/>
                <a:cs typeface="+mn-cs"/>
              </a:rPr>
              <a:t> Wer dem Bericht zustimmt. / Wer den Bericht ablehnt. / Enthaltungen</a:t>
            </a:r>
            <a:endParaRPr kumimoji="0" lang="de-CH" sz="1200" b="0" i="0" u="none" strike="noStrike" kern="1200" cap="none" spc="0" normalizeH="0" baseline="0" noProof="0">
              <a:ln>
                <a:noFill/>
              </a:ln>
              <a:solidFill>
                <a:prstClr val="black"/>
              </a:solidFill>
              <a:effectLst/>
              <a:uLnTx/>
              <a:uFillTx/>
              <a:latin typeface="Calibri"/>
              <a:ea typeface="+mn-ea"/>
              <a:cs typeface="Calibri"/>
            </a:endParaRPr>
          </a:p>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8</a:t>
            </a:fld>
            <a:endParaRPr lang="de-DE"/>
          </a:p>
        </p:txBody>
      </p:sp>
    </p:spTree>
    <p:extLst>
      <p:ext uri="{BB962C8B-B14F-4D97-AF65-F5344CB8AC3E}">
        <p14:creationId xmlns:p14="http://schemas.microsoft.com/office/powerpoint/2010/main" val="4420628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2228850" y="763588"/>
            <a:ext cx="2338388" cy="1754187"/>
          </a:xfrm>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832737DA-7C39-4E5D-908B-13F7076ED29C}" type="slidenum">
              <a:rPr lang="de-DE" smtClean="0"/>
              <a:t>9</a:t>
            </a:fld>
            <a:endParaRPr lang="de-DE"/>
          </a:p>
        </p:txBody>
      </p:sp>
    </p:spTree>
    <p:extLst>
      <p:ext uri="{BB962C8B-B14F-4D97-AF65-F5344CB8AC3E}">
        <p14:creationId xmlns:p14="http://schemas.microsoft.com/office/powerpoint/2010/main" val="22424886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df"/><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df"/><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hasCustomPrompt="1"/>
          </p:nvPr>
        </p:nvSpPr>
        <p:spPr>
          <a:xfrm>
            <a:off x="2443179" y="2220438"/>
            <a:ext cx="6466557" cy="1894362"/>
          </a:xfrm>
        </p:spPr>
        <p:txBody>
          <a:bodyPr/>
          <a:lstStyle>
            <a:lvl1pPr>
              <a:defRPr b="0" baseline="0"/>
            </a:lvl1pPr>
          </a:lstStyle>
          <a:p>
            <a:r>
              <a:rPr kumimoji="0" lang="de-CH"/>
              <a:t>Titel</a:t>
            </a:r>
            <a:endParaRPr kumimoji="0" lang="en-US"/>
          </a:p>
        </p:txBody>
      </p:sp>
      <p:sp>
        <p:nvSpPr>
          <p:cNvPr id="9" name="Untertitel 8"/>
          <p:cNvSpPr>
            <a:spLocks noGrp="1"/>
          </p:cNvSpPr>
          <p:nvPr>
            <p:ph type="subTitle" idx="1" hasCustomPrompt="1"/>
          </p:nvPr>
        </p:nvSpPr>
        <p:spPr>
          <a:xfrm>
            <a:off x="2443179" y="4114800"/>
            <a:ext cx="6466557" cy="1371600"/>
          </a:xfrm>
        </p:spPr>
        <p:txBody>
          <a:bodyPr/>
          <a:lstStyle>
            <a:lvl1pPr marL="0" indent="0" algn="l">
              <a:buNone/>
              <a:defRPr sz="1800" b="1">
                <a:solidFill>
                  <a:schemeClr val="tx2">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CH"/>
              <a:t>Thema</a:t>
            </a:r>
            <a:endParaRPr kumimoji="0" lang="en-US"/>
          </a:p>
        </p:txBody>
      </p:sp>
      <p:pic>
        <p:nvPicPr>
          <p:cNvPr id="36" name="Bild 35" descr="skf_logo_lang_4sprachig_cmyk.png"/>
          <p:cNvPicPr>
            <a:picLocks noChangeAspect="1"/>
          </p:cNvPicPr>
          <p:nvPr/>
        </p:nvPicPr>
        <p:blipFill>
          <a:blip r:embed="rId2"/>
          <a:stretch>
            <a:fillRect/>
          </a:stretch>
        </p:blipFill>
        <p:spPr>
          <a:xfrm>
            <a:off x="1808156" y="372498"/>
            <a:ext cx="7101580" cy="513586"/>
          </a:xfrm>
          <a:prstGeom prst="rect">
            <a:avLst/>
          </a:prstGeom>
        </p:spPr>
      </p:pic>
      <p:pic>
        <p:nvPicPr>
          <p:cNvPr id="51" name="Bild 50" descr="dotlinie_quer_rot.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3"/>
              <a:stretch>
                <a:fillRect/>
              </a:stretch>
            </p:blipFill>
          </mc:Choice>
          <mc:Fallback>
            <p:blipFill>
              <a:blip r:embed="rId4"/>
              <a:stretch>
                <a:fillRect/>
              </a:stretch>
            </p:blipFill>
          </mc:Fallback>
        </mc:AlternateContent>
        <p:spPr>
          <a:xfrm>
            <a:off x="377217" y="1091260"/>
            <a:ext cx="8532519" cy="54072"/>
          </a:xfrm>
          <a:prstGeom prst="rect">
            <a:avLst/>
          </a:prstGeom>
        </p:spPr>
      </p:pic>
      <p:pic>
        <p:nvPicPr>
          <p:cNvPr id="6" name="Bild 35" descr="skf_logo_lang_4sprachig_cmyk.png"/>
          <p:cNvPicPr>
            <a:picLocks noChangeAspect="1"/>
          </p:cNvPicPr>
          <p:nvPr userDrawn="1"/>
        </p:nvPicPr>
        <p:blipFill>
          <a:blip r:embed="rId2"/>
          <a:stretch>
            <a:fillRect/>
          </a:stretch>
        </p:blipFill>
        <p:spPr>
          <a:xfrm>
            <a:off x="1808156" y="372498"/>
            <a:ext cx="7101580" cy="513586"/>
          </a:xfrm>
          <a:prstGeom prst="rect">
            <a:avLst/>
          </a:prstGeom>
        </p:spPr>
      </p:pic>
      <p:pic>
        <p:nvPicPr>
          <p:cNvPr id="7" name="Bild 50" descr="dotlinie_quer_rot.eps"/>
          <p:cNvPicPr>
            <a:picLocks noChangeAspect="1"/>
          </p:cNvPicPr>
          <p:nvPr userDrawn="1"/>
        </p:nvPicPr>
        <mc:AlternateContent xmlns:mc="http://schemas.openxmlformats.org/markup-compatibility/2006">
          <mc:Choice xmlns="" xmlns:ma="http://schemas.microsoft.com/office/mac/drawingml/2008/main" xmlns:mv="urn:schemas-microsoft-com:mac:vml" Requires="ma">
            <p:blipFill>
              <a:blip r:embed="rId5"/>
              <a:stretch>
                <a:fillRect/>
              </a:stretch>
            </p:blipFill>
          </mc:Choice>
          <mc:Fallback>
            <p:blipFill>
              <a:blip r:embed="rId4"/>
              <a:stretch>
                <a:fillRect/>
              </a:stretch>
            </p:blipFill>
          </mc:Fallback>
        </mc:AlternateContent>
        <p:spPr>
          <a:xfrm>
            <a:off x="377217" y="1091260"/>
            <a:ext cx="8532519" cy="5407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Benutzerdefiniertes Layout">
    <p:spTree>
      <p:nvGrpSpPr>
        <p:cNvPr id="1" name=""/>
        <p:cNvGrpSpPr/>
        <p:nvPr/>
      </p:nvGrpSpPr>
      <p:grpSpPr>
        <a:xfrm>
          <a:off x="0" y="0"/>
          <a:ext cx="0" cy="0"/>
          <a:chOff x="0" y="0"/>
          <a:chExt cx="0" cy="0"/>
        </a:xfrm>
      </p:grpSpPr>
      <p:sp>
        <p:nvSpPr>
          <p:cNvPr id="4" name="Oval 3"/>
          <p:cNvSpPr/>
          <p:nvPr userDrawn="1"/>
        </p:nvSpPr>
        <p:spPr bwMode="auto">
          <a:xfrm>
            <a:off x="313651" y="332970"/>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userDrawn="1"/>
        </p:nvSpPr>
        <p:spPr bwMode="auto">
          <a:xfrm>
            <a:off x="370391" y="1471036"/>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userDrawn="1"/>
        </p:nvSpPr>
        <p:spPr bwMode="auto">
          <a:xfrm>
            <a:off x="658063" y="2276240"/>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userDrawn="1"/>
        </p:nvSpPr>
        <p:spPr>
          <a:xfrm>
            <a:off x="502939" y="896711"/>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Benutzerdefiniertes Layout">
    <p:spTree>
      <p:nvGrpSpPr>
        <p:cNvPr id="1" name=""/>
        <p:cNvGrpSpPr/>
        <p:nvPr/>
      </p:nvGrpSpPr>
      <p:grpSpPr>
        <a:xfrm>
          <a:off x="0" y="0"/>
          <a:ext cx="0" cy="0"/>
          <a:chOff x="0" y="0"/>
          <a:chExt cx="0" cy="0"/>
        </a:xfrm>
      </p:grpSpPr>
      <p:sp>
        <p:nvSpPr>
          <p:cNvPr id="8" name="Oval 7"/>
          <p:cNvSpPr/>
          <p:nvPr userDrawn="1"/>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val 8"/>
          <p:cNvSpPr/>
          <p:nvPr userDrawn="1"/>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val 9"/>
          <p:cNvSpPr/>
          <p:nvPr userDrawn="1"/>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userDrawn="1"/>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val 11"/>
          <p:cNvSpPr/>
          <p:nvPr userDrawn="1"/>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el und Inhalt">
    <p:spTree>
      <p:nvGrpSpPr>
        <p:cNvPr id="1" name=""/>
        <p:cNvGrpSpPr/>
        <p:nvPr/>
      </p:nvGrpSpPr>
      <p:grpSpPr>
        <a:xfrm>
          <a:off x="0" y="0"/>
          <a:ext cx="0" cy="0"/>
          <a:chOff x="0" y="0"/>
          <a:chExt cx="0" cy="0"/>
        </a:xfrm>
      </p:grpSpPr>
      <p:sp>
        <p:nvSpPr>
          <p:cNvPr id="12" name="Tabellenplatzhalter 11"/>
          <p:cNvSpPr>
            <a:spLocks noGrp="1"/>
          </p:cNvSpPr>
          <p:nvPr>
            <p:ph type="tbl" sz="quarter" idx="10"/>
          </p:nvPr>
        </p:nvSpPr>
        <p:spPr>
          <a:xfrm>
            <a:off x="2279650" y="1514475"/>
            <a:ext cx="6618288" cy="4751388"/>
          </a:xfrm>
        </p:spPr>
        <p:txBody>
          <a:bodyPr/>
          <a:lstStyle/>
          <a:p>
            <a:r>
              <a:rPr lang="de-DE"/>
              <a:t>Tabelle durch Klicken auf Symbol hinzufügen</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2" name="Titel 1"/>
          <p:cNvSpPr>
            <a:spLocks noGrp="1"/>
          </p:cNvSpPr>
          <p:nvPr>
            <p:ph type="title"/>
          </p:nvPr>
        </p:nvSpPr>
        <p:spPr>
          <a:xfrm>
            <a:off x="1313274" y="762000"/>
            <a:ext cx="7543800" cy="654050"/>
          </a:xfrm>
        </p:spPr>
        <p:txBody>
          <a:bodyPr anchor="b"/>
          <a:lstStyle>
            <a:lvl1pPr>
              <a:defRPr/>
            </a:lvl1pPr>
          </a:lstStyle>
          <a:p>
            <a:r>
              <a:rPr kumimoji="0" lang="de-DE"/>
              <a:t>Titelmasterformat durch Klicken bearbeiten</a:t>
            </a:r>
            <a:endParaRPr kumimoji="0" lang="en-US"/>
          </a:p>
        </p:txBody>
      </p:sp>
      <p:sp>
        <p:nvSpPr>
          <p:cNvPr id="11" name="Inhaltsplatzhalter 10"/>
          <p:cNvSpPr>
            <a:spLocks noGrp="1"/>
          </p:cNvSpPr>
          <p:nvPr>
            <p:ph sz="quarter" idx="2"/>
          </p:nvPr>
        </p:nvSpPr>
        <p:spPr>
          <a:xfrm>
            <a:off x="1313274" y="1599259"/>
            <a:ext cx="3657600" cy="464914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3" name="Inhaltsplatzhalter 12"/>
          <p:cNvSpPr>
            <a:spLocks noGrp="1"/>
          </p:cNvSpPr>
          <p:nvPr>
            <p:ph sz="quarter" idx="4"/>
          </p:nvPr>
        </p:nvSpPr>
        <p:spPr>
          <a:xfrm>
            <a:off x="5228049" y="1599259"/>
            <a:ext cx="3657600" cy="464914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und Grafikfeld">
    <p:spTree>
      <p:nvGrpSpPr>
        <p:cNvPr id="1" name=""/>
        <p:cNvGrpSpPr/>
        <p:nvPr/>
      </p:nvGrpSpPr>
      <p:grpSpPr>
        <a:xfrm>
          <a:off x="0" y="0"/>
          <a:ext cx="0" cy="0"/>
          <a:chOff x="0" y="0"/>
          <a:chExt cx="0" cy="0"/>
        </a:xfrm>
      </p:grpSpPr>
      <p:sp>
        <p:nvSpPr>
          <p:cNvPr id="4" name="Oval 3"/>
          <p:cNvSpPr/>
          <p:nvPr/>
        </p:nvSpPr>
        <p:spPr bwMode="auto">
          <a:xfrm>
            <a:off x="241731" y="304501"/>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p:nvSpPr>
        <p:spPr bwMode="auto">
          <a:xfrm>
            <a:off x="714680" y="26158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p:nvSpPr>
        <p:spPr bwMode="auto">
          <a:xfrm>
            <a:off x="241731" y="1951318"/>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p:nvSpPr>
        <p:spPr>
          <a:xfrm>
            <a:off x="639185" y="1151878"/>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extplatzhalter 11"/>
          <p:cNvSpPr>
            <a:spLocks noGrp="1"/>
          </p:cNvSpPr>
          <p:nvPr>
            <p:ph type="body" sz="quarter" idx="10"/>
          </p:nvPr>
        </p:nvSpPr>
        <p:spPr>
          <a:xfrm>
            <a:off x="3480742" y="1327149"/>
            <a:ext cx="5399852" cy="46656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9" name="Bildplatzhalter 18"/>
          <p:cNvSpPr>
            <a:spLocks noGrp="1"/>
          </p:cNvSpPr>
          <p:nvPr>
            <p:ph type="pic" sz="quarter" idx="11"/>
          </p:nvPr>
        </p:nvSpPr>
        <p:spPr>
          <a:xfrm>
            <a:off x="1269999" y="1327151"/>
            <a:ext cx="2003779" cy="1288670"/>
          </a:xfrm>
        </p:spPr>
        <p:txBody>
          <a:bodyPr/>
          <a:lstStyle/>
          <a:p>
            <a:r>
              <a:rPr lang="de-DE"/>
              <a:t>Bild durch Klicken auf Symbol hinzufügen</a:t>
            </a:r>
          </a:p>
        </p:txBody>
      </p:sp>
      <p:sp>
        <p:nvSpPr>
          <p:cNvPr id="9" name="Oval 8"/>
          <p:cNvSpPr/>
          <p:nvPr/>
        </p:nvSpPr>
        <p:spPr bwMode="auto">
          <a:xfrm>
            <a:off x="639185" y="4096086"/>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val 3"/>
          <p:cNvSpPr/>
          <p:nvPr userDrawn="1"/>
        </p:nvSpPr>
        <p:spPr bwMode="auto">
          <a:xfrm>
            <a:off x="241731" y="304501"/>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4"/>
          <p:cNvSpPr/>
          <p:nvPr userDrawn="1"/>
        </p:nvSpPr>
        <p:spPr bwMode="auto">
          <a:xfrm>
            <a:off x="714680" y="26158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5"/>
          <p:cNvSpPr/>
          <p:nvPr userDrawn="1"/>
        </p:nvSpPr>
        <p:spPr bwMode="auto">
          <a:xfrm>
            <a:off x="241731" y="1951318"/>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6"/>
          <p:cNvSpPr/>
          <p:nvPr userDrawn="1"/>
        </p:nvSpPr>
        <p:spPr>
          <a:xfrm>
            <a:off x="639185" y="1151878"/>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8"/>
          <p:cNvSpPr/>
          <p:nvPr userDrawn="1"/>
        </p:nvSpPr>
        <p:spPr bwMode="auto">
          <a:xfrm>
            <a:off x="639185" y="4096086"/>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xtfeld">
    <p:spTree>
      <p:nvGrpSpPr>
        <p:cNvPr id="1" name=""/>
        <p:cNvGrpSpPr/>
        <p:nvPr/>
      </p:nvGrpSpPr>
      <p:grpSpPr>
        <a:xfrm>
          <a:off x="0" y="0"/>
          <a:ext cx="0" cy="0"/>
          <a:chOff x="0" y="0"/>
          <a:chExt cx="0" cy="0"/>
        </a:xfrm>
      </p:grpSpPr>
      <p:sp>
        <p:nvSpPr>
          <p:cNvPr id="3" name="Oval 2"/>
          <p:cNvSpPr/>
          <p:nvPr/>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Oval 3"/>
          <p:cNvSpPr/>
          <p:nvPr/>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extplatzhalter 8"/>
          <p:cNvSpPr>
            <a:spLocks noGrp="1"/>
          </p:cNvSpPr>
          <p:nvPr>
            <p:ph type="body" sz="quarter" idx="10"/>
          </p:nvPr>
        </p:nvSpPr>
        <p:spPr>
          <a:xfrm>
            <a:off x="1881188" y="1546225"/>
            <a:ext cx="7018337" cy="49641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8" name="Oval 2"/>
          <p:cNvSpPr/>
          <p:nvPr userDrawn="1"/>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val 3"/>
          <p:cNvSpPr/>
          <p:nvPr userDrawn="1"/>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4"/>
          <p:cNvSpPr/>
          <p:nvPr userDrawn="1"/>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val 5"/>
          <p:cNvSpPr/>
          <p:nvPr userDrawn="1"/>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6"/>
          <p:cNvSpPr/>
          <p:nvPr userDrawn="1"/>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Benutzerdefiniertes Layout">
    <p:spTree>
      <p:nvGrpSpPr>
        <p:cNvPr id="1" name=""/>
        <p:cNvGrpSpPr/>
        <p:nvPr/>
      </p:nvGrpSpPr>
      <p:grpSpPr>
        <a:xfrm>
          <a:off x="0" y="0"/>
          <a:ext cx="0" cy="0"/>
          <a:chOff x="0" y="0"/>
          <a:chExt cx="0" cy="0"/>
        </a:xfrm>
      </p:grpSpPr>
      <p:sp>
        <p:nvSpPr>
          <p:cNvPr id="4" name="Oval 3"/>
          <p:cNvSpPr/>
          <p:nvPr/>
        </p:nvSpPr>
        <p:spPr bwMode="auto">
          <a:xfrm>
            <a:off x="313651" y="332970"/>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p:nvSpPr>
        <p:spPr bwMode="auto">
          <a:xfrm>
            <a:off x="370391" y="1471036"/>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p:nvSpPr>
        <p:spPr bwMode="auto">
          <a:xfrm>
            <a:off x="658063" y="2276240"/>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p:nvSpPr>
        <p:spPr>
          <a:xfrm>
            <a:off x="502939" y="896711"/>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3"/>
          <p:cNvSpPr/>
          <p:nvPr userDrawn="1"/>
        </p:nvSpPr>
        <p:spPr bwMode="auto">
          <a:xfrm>
            <a:off x="313651" y="332970"/>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val 4"/>
          <p:cNvSpPr/>
          <p:nvPr userDrawn="1"/>
        </p:nvSpPr>
        <p:spPr bwMode="auto">
          <a:xfrm>
            <a:off x="370391" y="1471036"/>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val 5"/>
          <p:cNvSpPr/>
          <p:nvPr userDrawn="1"/>
        </p:nvSpPr>
        <p:spPr bwMode="auto">
          <a:xfrm>
            <a:off x="658063" y="2276240"/>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6"/>
          <p:cNvSpPr/>
          <p:nvPr userDrawn="1"/>
        </p:nvSpPr>
        <p:spPr>
          <a:xfrm>
            <a:off x="502939" y="896711"/>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Benutzerdefiniertes Layout">
    <p:spTree>
      <p:nvGrpSpPr>
        <p:cNvPr id="1" name=""/>
        <p:cNvGrpSpPr/>
        <p:nvPr/>
      </p:nvGrpSpPr>
      <p:grpSpPr>
        <a:xfrm>
          <a:off x="0" y="0"/>
          <a:ext cx="0" cy="0"/>
          <a:chOff x="0" y="0"/>
          <a:chExt cx="0" cy="0"/>
        </a:xfrm>
      </p:grpSpPr>
      <p:sp>
        <p:nvSpPr>
          <p:cNvPr id="8" name="Oval 7"/>
          <p:cNvSpPr/>
          <p:nvPr/>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val 8"/>
          <p:cNvSpPr/>
          <p:nvPr/>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val 9"/>
          <p:cNvSpPr/>
          <p:nvPr/>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val 11"/>
          <p:cNvSpPr/>
          <p:nvPr/>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7"/>
          <p:cNvSpPr/>
          <p:nvPr userDrawn="1"/>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8"/>
          <p:cNvSpPr/>
          <p:nvPr userDrawn="1"/>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9"/>
          <p:cNvSpPr/>
          <p:nvPr userDrawn="1"/>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0"/>
          <p:cNvSpPr/>
          <p:nvPr userDrawn="1"/>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6" name="Oval 11"/>
          <p:cNvSpPr/>
          <p:nvPr userDrawn="1"/>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el und Inhalt">
    <p:spTree>
      <p:nvGrpSpPr>
        <p:cNvPr id="1" name=""/>
        <p:cNvGrpSpPr/>
        <p:nvPr/>
      </p:nvGrpSpPr>
      <p:grpSpPr>
        <a:xfrm>
          <a:off x="0" y="0"/>
          <a:ext cx="0" cy="0"/>
          <a:chOff x="0" y="0"/>
          <a:chExt cx="0" cy="0"/>
        </a:xfrm>
      </p:grpSpPr>
      <p:sp>
        <p:nvSpPr>
          <p:cNvPr id="12" name="Tabellenplatzhalter 11"/>
          <p:cNvSpPr>
            <a:spLocks noGrp="1"/>
          </p:cNvSpPr>
          <p:nvPr>
            <p:ph type="tbl" sz="quarter" idx="10"/>
          </p:nvPr>
        </p:nvSpPr>
        <p:spPr>
          <a:xfrm>
            <a:off x="2279650" y="1514475"/>
            <a:ext cx="6618288" cy="4751388"/>
          </a:xfrm>
        </p:spPr>
        <p:txBody>
          <a:bodyPr/>
          <a:lstStyle/>
          <a:p>
            <a:r>
              <a:rPr lang="de-DE"/>
              <a:t>Tabelle durch Klicken auf Symbol hinzufügen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1313274" y="762000"/>
            <a:ext cx="7543800" cy="654050"/>
          </a:xfrm>
        </p:spPr>
        <p:txBody>
          <a:bodyPr anchor="b"/>
          <a:lstStyle>
            <a:lvl1pPr>
              <a:defRPr/>
            </a:lvl1pPr>
          </a:lstStyle>
          <a:p>
            <a:r>
              <a:rPr kumimoji="0" lang="de-DE"/>
              <a:t>Titelmasterformat durch Klicken bearbeiten</a:t>
            </a:r>
            <a:endParaRPr kumimoji="0" lang="en-US"/>
          </a:p>
        </p:txBody>
      </p:sp>
      <p:sp>
        <p:nvSpPr>
          <p:cNvPr id="11" name="Inhaltsplatzhalter 10"/>
          <p:cNvSpPr>
            <a:spLocks noGrp="1"/>
          </p:cNvSpPr>
          <p:nvPr>
            <p:ph sz="quarter" idx="2"/>
          </p:nvPr>
        </p:nvSpPr>
        <p:spPr>
          <a:xfrm>
            <a:off x="1313274" y="1599259"/>
            <a:ext cx="3657600" cy="464914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
        <p:nvSpPr>
          <p:cNvPr id="13" name="Inhaltsplatzhalter 12"/>
          <p:cNvSpPr>
            <a:spLocks noGrp="1"/>
          </p:cNvSpPr>
          <p:nvPr>
            <p:ph sz="quarter" idx="4"/>
          </p:nvPr>
        </p:nvSpPr>
        <p:spPr>
          <a:xfrm>
            <a:off x="5228049" y="1599259"/>
            <a:ext cx="3657600" cy="4649141"/>
          </a:xfrm>
        </p:spPr>
        <p:txBody>
          <a:bodyPr/>
          <a:lstStyle/>
          <a:p>
            <a:pPr lvl="0" eaLnBrk="1" latinLnBrk="0" hangingPunct="1"/>
            <a:r>
              <a:rPr lang="de-DE"/>
              <a:t>Textmasterformat bearbeiten</a:t>
            </a:r>
          </a:p>
          <a:p>
            <a:pPr lvl="1" eaLnBrk="1" latinLnBrk="0" hangingPunct="1"/>
            <a:r>
              <a:rPr lang="de-DE"/>
              <a:t>Zweite Ebene</a:t>
            </a:r>
          </a:p>
          <a:p>
            <a:pPr lvl="2" eaLnBrk="1" latinLnBrk="0" hangingPunct="1"/>
            <a:r>
              <a:rPr lang="de-DE"/>
              <a:t>Dritte Ebene</a:t>
            </a:r>
          </a:p>
          <a:p>
            <a:pPr lvl="3" eaLnBrk="1" latinLnBrk="0" hangingPunct="1"/>
            <a:r>
              <a:rPr lang="de-DE"/>
              <a:t>Vierte Ebene</a:t>
            </a:r>
          </a:p>
          <a:p>
            <a:pPr lvl="4" eaLnBrk="1" latinLnBrk="0" hangingPunct="1"/>
            <a:r>
              <a:rPr lang="de-DE"/>
              <a:t>Fünfte Ebene</a:t>
            </a:r>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 und Grafikfeld">
    <p:spTree>
      <p:nvGrpSpPr>
        <p:cNvPr id="1" name=""/>
        <p:cNvGrpSpPr/>
        <p:nvPr/>
      </p:nvGrpSpPr>
      <p:grpSpPr>
        <a:xfrm>
          <a:off x="0" y="0"/>
          <a:ext cx="0" cy="0"/>
          <a:chOff x="0" y="0"/>
          <a:chExt cx="0" cy="0"/>
        </a:xfrm>
      </p:grpSpPr>
      <p:sp>
        <p:nvSpPr>
          <p:cNvPr id="4" name="Oval 3"/>
          <p:cNvSpPr/>
          <p:nvPr userDrawn="1"/>
        </p:nvSpPr>
        <p:spPr bwMode="auto">
          <a:xfrm>
            <a:off x="241731" y="304501"/>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userDrawn="1"/>
        </p:nvSpPr>
        <p:spPr bwMode="auto">
          <a:xfrm>
            <a:off x="714680" y="26158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userDrawn="1"/>
        </p:nvSpPr>
        <p:spPr bwMode="auto">
          <a:xfrm>
            <a:off x="241731" y="1951318"/>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userDrawn="1"/>
        </p:nvSpPr>
        <p:spPr>
          <a:xfrm>
            <a:off x="639185" y="1151878"/>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Textplatzhalter 11"/>
          <p:cNvSpPr>
            <a:spLocks noGrp="1"/>
          </p:cNvSpPr>
          <p:nvPr>
            <p:ph type="body" sz="quarter" idx="10"/>
          </p:nvPr>
        </p:nvSpPr>
        <p:spPr>
          <a:xfrm>
            <a:off x="3480742" y="1327149"/>
            <a:ext cx="5399852" cy="466566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9" name="Bildplatzhalter 18"/>
          <p:cNvSpPr>
            <a:spLocks noGrp="1"/>
          </p:cNvSpPr>
          <p:nvPr>
            <p:ph type="pic" sz="quarter" idx="11"/>
          </p:nvPr>
        </p:nvSpPr>
        <p:spPr>
          <a:xfrm>
            <a:off x="1269999" y="1327151"/>
            <a:ext cx="2003779" cy="1288670"/>
          </a:xfrm>
        </p:spPr>
        <p:txBody>
          <a:bodyPr/>
          <a:lstStyle/>
          <a:p>
            <a:r>
              <a:rPr lang="de-DE"/>
              <a:t>Bild durch Klicken auf Symbol hinzufügen</a:t>
            </a:r>
          </a:p>
        </p:txBody>
      </p:sp>
      <p:sp>
        <p:nvSpPr>
          <p:cNvPr id="9" name="Oval 8"/>
          <p:cNvSpPr/>
          <p:nvPr userDrawn="1"/>
        </p:nvSpPr>
        <p:spPr bwMode="auto">
          <a:xfrm>
            <a:off x="639185" y="4096086"/>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feld">
    <p:spTree>
      <p:nvGrpSpPr>
        <p:cNvPr id="1" name=""/>
        <p:cNvGrpSpPr/>
        <p:nvPr/>
      </p:nvGrpSpPr>
      <p:grpSpPr>
        <a:xfrm>
          <a:off x="0" y="0"/>
          <a:ext cx="0" cy="0"/>
          <a:chOff x="0" y="0"/>
          <a:chExt cx="0" cy="0"/>
        </a:xfrm>
      </p:grpSpPr>
      <p:sp>
        <p:nvSpPr>
          <p:cNvPr id="3" name="Oval 2"/>
          <p:cNvSpPr/>
          <p:nvPr userDrawn="1"/>
        </p:nvSpPr>
        <p:spPr bwMode="auto">
          <a:xfrm>
            <a:off x="278531" y="338411"/>
            <a:ext cx="351766" cy="351766"/>
          </a:xfrm>
          <a:prstGeom prst="ellipse">
            <a:avLst/>
          </a:prstGeom>
          <a:solidFill>
            <a:srgbClr val="B20533"/>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Oval 3"/>
          <p:cNvSpPr/>
          <p:nvPr userDrawn="1"/>
        </p:nvSpPr>
        <p:spPr bwMode="auto">
          <a:xfrm>
            <a:off x="563131" y="964477"/>
            <a:ext cx="264783" cy="264781"/>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Oval 4"/>
          <p:cNvSpPr/>
          <p:nvPr userDrawn="1"/>
        </p:nvSpPr>
        <p:spPr bwMode="auto">
          <a:xfrm>
            <a:off x="370391" y="1312321"/>
            <a:ext cx="75652" cy="75652"/>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Oval 5"/>
          <p:cNvSpPr/>
          <p:nvPr userDrawn="1"/>
        </p:nvSpPr>
        <p:spPr bwMode="auto">
          <a:xfrm>
            <a:off x="771297" y="1520245"/>
            <a:ext cx="113234" cy="113241"/>
          </a:xfrm>
          <a:prstGeom prst="ellipse">
            <a:avLst/>
          </a:prstGeom>
          <a:solidFill>
            <a:srgbClr val="B20533"/>
          </a:solidFill>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val 6"/>
          <p:cNvSpPr/>
          <p:nvPr userDrawn="1"/>
        </p:nvSpPr>
        <p:spPr>
          <a:xfrm>
            <a:off x="884531" y="662503"/>
            <a:ext cx="150990" cy="150987"/>
          </a:xfrm>
          <a:prstGeom prst="ellipse">
            <a:avLst/>
          </a:prstGeom>
          <a:solidFill>
            <a:srgbClr val="B20533"/>
          </a:solidFill>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extplatzhalter 8"/>
          <p:cNvSpPr>
            <a:spLocks noGrp="1"/>
          </p:cNvSpPr>
          <p:nvPr>
            <p:ph type="body" sz="quarter" idx="10"/>
          </p:nvPr>
        </p:nvSpPr>
        <p:spPr>
          <a:xfrm>
            <a:off x="1881188" y="1546225"/>
            <a:ext cx="7018337" cy="4964113"/>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8"/>
            <a:ext cx="4114800" cy="1143000"/>
          </a:xfrm>
          <a:prstGeom prst="rect">
            <a:avLst/>
          </a:prstGeom>
        </p:spPr>
        <p:txBody>
          <a:bodyPr vert="horz" anchor="b">
            <a:normAutofit/>
          </a:bodyPr>
          <a:lstStyle/>
          <a:p>
            <a:r>
              <a:rPr kumimoji="0" lang="de-CH"/>
              <a:t>Titel</a:t>
            </a:r>
            <a:endParaRPr kumimoji="0" lang="en-US"/>
          </a:p>
        </p:txBody>
      </p:sp>
      <p:sp>
        <p:nvSpPr>
          <p:cNvPr id="13" name="Textplatzhalt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de-CH"/>
              <a:t>Titel</a:t>
            </a:r>
          </a:p>
          <a:p>
            <a:pPr lvl="1" eaLnBrk="1" latinLnBrk="0" hangingPunct="1"/>
            <a:r>
              <a:rPr kumimoji="0" lang="de-CH"/>
              <a:t>Zweite Ebene</a:t>
            </a:r>
          </a:p>
          <a:p>
            <a:pPr lvl="2" eaLnBrk="1" latinLnBrk="0" hangingPunct="1"/>
            <a:r>
              <a:rPr kumimoji="0" lang="de-CH"/>
              <a:t>Dritte Ebene</a:t>
            </a:r>
          </a:p>
          <a:p>
            <a:pPr lvl="3" eaLnBrk="1" latinLnBrk="0" hangingPunct="1"/>
            <a:r>
              <a:rPr kumimoji="0" lang="de-CH"/>
              <a:t>Vierte Ebene</a:t>
            </a:r>
          </a:p>
          <a:p>
            <a:pPr lvl="4" eaLnBrk="1" latinLnBrk="0" hangingPunct="1"/>
            <a:r>
              <a:rPr kumimoji="0" lang="de-CH"/>
              <a:t>Fünfte Ebene</a:t>
            </a:r>
            <a:endParaRPr kumimoji="0" lang="en-US"/>
          </a:p>
        </p:txBody>
      </p:sp>
      <p:pic>
        <p:nvPicPr>
          <p:cNvPr id="21" name="Bild 20" descr="skf_logo_cmyk.jpg"/>
          <p:cNvPicPr>
            <a:picLocks noChangeAspect="1"/>
          </p:cNvPicPr>
          <p:nvPr/>
        </p:nvPicPr>
        <p:blipFill>
          <a:blip r:embed="rId15"/>
          <a:stretch>
            <a:fillRect/>
          </a:stretch>
        </p:blipFill>
        <p:spPr>
          <a:xfrm>
            <a:off x="5776149" y="154871"/>
            <a:ext cx="3104444" cy="367076"/>
          </a:xfrm>
          <a:prstGeom prst="rect">
            <a:avLst/>
          </a:prstGeom>
        </p:spPr>
      </p:pic>
      <p:pic>
        <p:nvPicPr>
          <p:cNvPr id="5" name="Bild 20" descr="skf_logo_cmyk.jpg"/>
          <p:cNvPicPr>
            <a:picLocks noChangeAspect="1"/>
          </p:cNvPicPr>
          <p:nvPr/>
        </p:nvPicPr>
        <p:blipFill>
          <a:blip r:embed="rId15"/>
          <a:stretch>
            <a:fillRect/>
          </a:stretch>
        </p:blipFill>
        <p:spPr>
          <a:xfrm>
            <a:off x="5776149" y="154871"/>
            <a:ext cx="3104444" cy="367076"/>
          </a:xfrm>
          <a:prstGeom prst="rect">
            <a:avLst/>
          </a:prstGeom>
        </p:spPr>
      </p:pic>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72" r:id="rId8"/>
    <p:sldLayoutId id="2147483673" r:id="rId9"/>
    <p:sldLayoutId id="2147483675" r:id="rId10"/>
    <p:sldLayoutId id="2147483674" r:id="rId11"/>
    <p:sldLayoutId id="2147483662" r:id="rId12"/>
    <p:sldLayoutId id="2147483665" r:id="rId13"/>
  </p:sldLayoutIdLst>
  <p:txStyles>
    <p:titleStyle>
      <a:lvl1pPr algn="l" rtl="0" eaLnBrk="1" latinLnBrk="0" hangingPunct="1">
        <a:spcBef>
          <a:spcPct val="0"/>
        </a:spcBef>
        <a:buNone/>
        <a:defRPr kumimoji="0" sz="3000" b="0" kern="1200" cap="none" baseline="0">
          <a:solidFill>
            <a:schemeClr val="tx2">
              <a:lumMod val="75000"/>
            </a:schemeClr>
          </a:solidFill>
          <a:latin typeface="Arial"/>
          <a:ea typeface="+mj-ea"/>
          <a:cs typeface="Arial"/>
        </a:defRPr>
      </a:lvl1pPr>
    </p:titleStyle>
    <p:bodyStyle>
      <a:lvl1pPr marL="274320" indent="-274320" algn="l" rtl="0" eaLnBrk="1" latinLnBrk="0" hangingPunct="1">
        <a:spcBef>
          <a:spcPts val="600"/>
        </a:spcBef>
        <a:buClr>
          <a:srgbClr val="B20533"/>
        </a:buClr>
        <a:buSzPct val="100000"/>
        <a:buFont typeface="Arial"/>
        <a:buChar char="•"/>
        <a:defRPr kumimoji="0" sz="2400" kern="1200">
          <a:solidFill>
            <a:schemeClr val="tx2">
              <a:lumMod val="75000"/>
            </a:schemeClr>
          </a:solidFill>
          <a:latin typeface="Arial"/>
          <a:ea typeface="+mn-ea"/>
          <a:cs typeface="Arial"/>
        </a:defRPr>
      </a:lvl1pPr>
      <a:lvl2pPr marL="640080" indent="-274320" algn="l" rtl="0" eaLnBrk="1" latinLnBrk="0" hangingPunct="1">
        <a:spcBef>
          <a:spcPct val="20000"/>
        </a:spcBef>
        <a:buClr>
          <a:srgbClr val="B20533"/>
        </a:buClr>
        <a:buSzPct val="100000"/>
        <a:buFont typeface="Arial"/>
        <a:buChar char="•"/>
        <a:defRPr kumimoji="0" sz="2100" kern="1200">
          <a:solidFill>
            <a:schemeClr val="tx2">
              <a:lumMod val="75000"/>
            </a:schemeClr>
          </a:solidFill>
          <a:latin typeface="Arial"/>
          <a:ea typeface="+mn-ea"/>
          <a:cs typeface="Arial"/>
        </a:defRPr>
      </a:lvl2pPr>
      <a:lvl3pPr marL="91440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3pPr>
      <a:lvl4pPr marL="118872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4pPr>
      <a:lvl5pPr marL="1463040" indent="-182880" algn="l" rtl="0" eaLnBrk="1" latinLnBrk="0" hangingPunct="1">
        <a:spcBef>
          <a:spcPct val="20000"/>
        </a:spcBef>
        <a:buClr>
          <a:srgbClr val="B20533"/>
        </a:buClr>
        <a:buSzPct val="100000"/>
        <a:buFont typeface="Arial"/>
        <a:buChar char="•"/>
        <a:defRPr kumimoji="0" sz="1600" kern="1200">
          <a:solidFill>
            <a:schemeClr val="tx2">
              <a:lumMod val="75000"/>
            </a:schemeClr>
          </a:solidFill>
          <a:latin typeface="Arial"/>
          <a:ea typeface="+mn-ea"/>
          <a:cs typeface="Arial"/>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Jahresversammlung 20xx</a:t>
            </a:r>
          </a:p>
        </p:txBody>
      </p:sp>
      <p:sp>
        <p:nvSpPr>
          <p:cNvPr id="3" name="Untertitel 2"/>
          <p:cNvSpPr>
            <a:spLocks noGrp="1"/>
          </p:cNvSpPr>
          <p:nvPr>
            <p:ph type="subTitle" idx="1"/>
          </p:nvPr>
        </p:nvSpPr>
        <p:spPr/>
        <p:txBody>
          <a:bodyPr/>
          <a:lstStyle/>
          <a:p>
            <a:r>
              <a:rPr lang="de-DE" dirty="0"/>
              <a:t>Datum, Ort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Bilanz 20xx</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a:bodyPr>
          <a:lstStyle/>
          <a:p>
            <a:pPr marL="0" indent="0" algn="r" defTabSz="912813">
              <a:lnSpc>
                <a:spcPct val="80000"/>
              </a:lnSpc>
              <a:buNone/>
              <a:tabLst>
                <a:tab pos="5741988" algn="r"/>
                <a:tab pos="7354888" algn="r"/>
              </a:tabLst>
            </a:pPr>
            <a:r>
              <a:rPr lang="de-DE" altLang="de-DE" sz="2000" dirty="0">
                <a:solidFill>
                  <a:srgbClr val="AE1A3D"/>
                </a:solidFill>
                <a:latin typeface="Arial" charset="0"/>
                <a:cs typeface="Arial" charset="0"/>
              </a:rPr>
              <a:t>	</a:t>
            </a:r>
          </a:p>
          <a:p>
            <a:pPr marL="0" indent="0" algn="r" defTabSz="912813">
              <a:lnSpc>
                <a:spcPct val="80000"/>
              </a:lnSpc>
              <a:buNone/>
              <a:tabLst>
                <a:tab pos="5741988" algn="r"/>
                <a:tab pos="7354888" algn="r"/>
              </a:tabLst>
            </a:pPr>
            <a:r>
              <a:rPr lang="de-DE" altLang="de-DE" sz="1300" dirty="0">
                <a:latin typeface="Arial" charset="0"/>
                <a:cs typeface="Arial" charset="0"/>
              </a:rPr>
              <a:t>in CHF</a:t>
            </a:r>
          </a:p>
          <a:p>
            <a:pPr marL="0" indent="0" algn="r" defTabSz="912813">
              <a:lnSpc>
                <a:spcPct val="80000"/>
              </a:lnSpc>
              <a:buNone/>
              <a:tabLst>
                <a:tab pos="5741988" algn="r"/>
                <a:tab pos="7354888" algn="r"/>
              </a:tabLst>
            </a:pPr>
            <a:endParaRPr lang="de-DE" altLang="de-DE" sz="2000" dirty="0">
              <a:solidFill>
                <a:srgbClr val="AE1A3D"/>
              </a:solidFill>
              <a:latin typeface="Arial" charset="0"/>
              <a:cs typeface="Arial" charset="0"/>
            </a:endParaRPr>
          </a:p>
          <a:p>
            <a:pPr marL="0" indent="0" defTabSz="912813">
              <a:lnSpc>
                <a:spcPct val="80000"/>
              </a:lnSpc>
              <a:buFont typeface="Arial"/>
              <a:buNone/>
              <a:tabLst>
                <a:tab pos="5741988" algn="r"/>
                <a:tab pos="7354888" algn="r"/>
              </a:tabLst>
            </a:pPr>
            <a:r>
              <a:rPr lang="de-DE" altLang="de-DE" sz="2000" dirty="0">
                <a:solidFill>
                  <a:srgbClr val="AE1A3D"/>
                </a:solidFill>
                <a:latin typeface="Arial" charset="0"/>
                <a:cs typeface="Arial" charset="0"/>
              </a:rPr>
              <a:t>		</a:t>
            </a:r>
            <a:br>
              <a:rPr lang="de-DE" altLang="de-DE" sz="2000" dirty="0">
                <a:solidFill>
                  <a:srgbClr val="AE1A3D"/>
                </a:solidFill>
                <a:latin typeface="Arial" charset="0"/>
                <a:cs typeface="Arial" charset="0"/>
              </a:rPr>
            </a:br>
            <a:endParaRPr lang="de-DE" altLang="de-DE" sz="2000" dirty="0">
              <a:latin typeface="Arial" charset="0"/>
              <a:cs typeface="Arial" charset="0"/>
            </a:endParaRPr>
          </a:p>
          <a:p>
            <a:pPr marL="0" indent="0" defTabSz="912813">
              <a:lnSpc>
                <a:spcPct val="80000"/>
              </a:lnSpc>
              <a:spcBef>
                <a:spcPts val="1800"/>
              </a:spcBef>
              <a:buFont typeface="Arial" charset="0"/>
              <a:buNone/>
              <a:tabLst>
                <a:tab pos="5741988" algn="r"/>
                <a:tab pos="7354888" algn="r"/>
              </a:tabLst>
            </a:pPr>
            <a:r>
              <a:rPr lang="de-DE" altLang="de-DE" sz="2000" u="sng" dirty="0">
                <a:latin typeface="Arial" charset="0"/>
                <a:cs typeface="Arial" charset="0"/>
              </a:rPr>
              <a:t>Vereinskapital	</a:t>
            </a:r>
            <a:r>
              <a:rPr lang="de-DE" altLang="de-DE" sz="2000" u="sng" dirty="0">
                <a:solidFill>
                  <a:srgbClr val="B20533"/>
                </a:solidFill>
                <a:latin typeface="Arial" charset="0"/>
                <a:cs typeface="Arial" charset="0"/>
              </a:rPr>
              <a:t>xx</a:t>
            </a:r>
            <a:r>
              <a:rPr lang="de-DE" altLang="de-DE" sz="2000" u="sng" dirty="0">
                <a:latin typeface="Arial" charset="0"/>
                <a:cs typeface="Arial" charset="0"/>
              </a:rPr>
              <a:t>	+xx</a:t>
            </a:r>
            <a:br>
              <a:rPr lang="de-DE" altLang="de-DE" sz="2000" u="sng" dirty="0">
                <a:latin typeface="Arial" charset="0"/>
                <a:cs typeface="Arial" charset="0"/>
              </a:rPr>
            </a:br>
            <a:br>
              <a:rPr lang="de-DE" altLang="de-DE" sz="2000" dirty="0">
                <a:latin typeface="Arial" charset="0"/>
                <a:cs typeface="Arial" charset="0"/>
              </a:rPr>
            </a:br>
            <a:r>
              <a:rPr lang="de-DE" altLang="de-DE" sz="2000" b="1" dirty="0">
                <a:latin typeface="Arial" charset="0"/>
                <a:cs typeface="Arial" charset="0"/>
              </a:rPr>
              <a:t>Total Bestand neu	</a:t>
            </a:r>
            <a:r>
              <a:rPr lang="de-DE" altLang="de-DE" sz="2000" b="1" dirty="0">
                <a:solidFill>
                  <a:srgbClr val="B20533"/>
                </a:solidFill>
                <a:latin typeface="Arial" charset="0"/>
                <a:cs typeface="Arial" charset="0"/>
              </a:rPr>
              <a:t>xx</a:t>
            </a:r>
            <a:r>
              <a:rPr lang="de-DE" altLang="de-DE" sz="2000" b="1" dirty="0">
                <a:latin typeface="Arial" charset="0"/>
                <a:cs typeface="Arial" charset="0"/>
              </a:rPr>
              <a:t>	+xx</a:t>
            </a:r>
            <a:br>
              <a:rPr lang="de-DE" altLang="de-DE" sz="2000" dirty="0">
                <a:latin typeface="Arial" charset="0"/>
                <a:cs typeface="Arial" charset="0"/>
              </a:rPr>
            </a:br>
            <a:endParaRPr lang="de-DE" altLang="de-DE" sz="2000" dirty="0">
              <a:latin typeface="Arial" charset="0"/>
              <a:cs typeface="Arial" charset="0"/>
            </a:endParaRPr>
          </a:p>
        </p:txBody>
      </p:sp>
    </p:spTree>
    <p:extLst>
      <p:ext uri="{BB962C8B-B14F-4D97-AF65-F5344CB8AC3E}">
        <p14:creationId xmlns:p14="http://schemas.microsoft.com/office/powerpoint/2010/main" val="2621752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CH"/>
              <a:t>Bericht Revisionsstelle</a:t>
            </a:r>
          </a:p>
        </p:txBody>
      </p:sp>
      <p:sp>
        <p:nvSpPr>
          <p:cNvPr id="10" name="Content Placeholder 3">
            <a:extLst>
              <a:ext uri="{FF2B5EF4-FFF2-40B4-BE49-F238E27FC236}">
                <a16:creationId xmlns:a16="http://schemas.microsoft.com/office/drawing/2014/main" id="{69742EEA-73B8-D21B-517C-1A6C3B0658FA}"/>
              </a:ext>
            </a:extLst>
          </p:cNvPr>
          <p:cNvSpPr>
            <a:spLocks noGrp="1"/>
          </p:cNvSpPr>
          <p:nvPr>
            <p:ph sz="quarter" idx="4"/>
          </p:nvPr>
        </p:nvSpPr>
        <p:spPr>
          <a:xfrm>
            <a:off x="1420721" y="1599259"/>
            <a:ext cx="7464928" cy="4649141"/>
          </a:xfrm>
        </p:spPr>
        <p:txBody>
          <a:bodyPr/>
          <a:lstStyle/>
          <a:p>
            <a:r>
              <a:rPr lang="en-US" dirty="0" err="1"/>
              <a:t>Durchgeführt</a:t>
            </a:r>
            <a:r>
              <a:rPr lang="en-US" dirty="0"/>
              <a:t> von xx</a:t>
            </a:r>
          </a:p>
        </p:txBody>
      </p:sp>
    </p:spTree>
    <p:extLst>
      <p:ext uri="{BB962C8B-B14F-4D97-AF65-F5344CB8AC3E}">
        <p14:creationId xmlns:p14="http://schemas.microsoft.com/office/powerpoint/2010/main" val="353609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vert="horz" lIns="91440" tIns="45720" rIns="91440" bIns="45720" anchor="b">
            <a:normAutofit/>
          </a:bodyPr>
          <a:lstStyle/>
          <a:p>
            <a:r>
              <a:rPr lang="de-CH" dirty="0"/>
              <a:t>Genehmigung der Jahresrechnung 20xx</a:t>
            </a:r>
          </a:p>
        </p:txBody>
      </p:sp>
      <p:pic>
        <p:nvPicPr>
          <p:cNvPr id="3" name="Grafik 4" descr="Ein Bild, das Text enthält.&#10;&#10;Beschreibung automatisch generiert.">
            <a:extLst>
              <a:ext uri="{FF2B5EF4-FFF2-40B4-BE49-F238E27FC236}">
                <a16:creationId xmlns:a16="http://schemas.microsoft.com/office/drawing/2014/main" id="{AF2C0E54-2B30-6E5C-39F5-B87BE115EE70}"/>
              </a:ext>
            </a:extLst>
          </p:cNvPr>
          <p:cNvPicPr>
            <a:picLocks noChangeAspect="1"/>
          </p:cNvPicPr>
          <p:nvPr/>
        </p:nvPicPr>
        <p:blipFill>
          <a:blip r:embed="rId3"/>
          <a:stretch>
            <a:fillRect/>
          </a:stretch>
        </p:blipFill>
        <p:spPr>
          <a:xfrm>
            <a:off x="1839686" y="1975854"/>
            <a:ext cx="5459185" cy="4152706"/>
          </a:xfrm>
          <a:prstGeom prst="rect">
            <a:avLst/>
          </a:prstGeom>
        </p:spPr>
      </p:pic>
    </p:spTree>
    <p:extLst>
      <p:ext uri="{BB962C8B-B14F-4D97-AF65-F5344CB8AC3E}">
        <p14:creationId xmlns:p14="http://schemas.microsoft.com/office/powerpoint/2010/main" val="1381753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a:t>4. Budget 2022 </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262014" cy="4649141"/>
          </a:xfrm>
        </p:spPr>
        <p:txBody>
          <a:bodyPr/>
          <a:lstStyle/>
          <a:p>
            <a:r>
              <a:rPr lang="de-CH" dirty="0"/>
              <a:t>Weltgebetstag WGT (Anteil SKF)</a:t>
            </a:r>
          </a:p>
          <a:p>
            <a:r>
              <a:rPr lang="de-CH" dirty="0"/>
              <a:t>Elisabethenwerk</a:t>
            </a:r>
          </a:p>
          <a:p>
            <a:r>
              <a:rPr lang="de-CH" dirty="0"/>
              <a:t>Solidaritätsfonds für Mutter und Kind</a:t>
            </a:r>
          </a:p>
          <a:p>
            <a:r>
              <a:rPr lang="de-CH" dirty="0"/>
              <a:t>Verbandsauftrag </a:t>
            </a:r>
          </a:p>
          <a:p>
            <a:r>
              <a:rPr lang="de-CH" dirty="0"/>
              <a:t>Gesamtbetriebsrechnung</a:t>
            </a:r>
          </a:p>
          <a:p>
            <a:r>
              <a:rPr lang="de-CH" dirty="0"/>
              <a:t>Budget Fonds / Kapital</a:t>
            </a:r>
          </a:p>
          <a:p>
            <a:r>
              <a:rPr lang="de-CH" dirty="0"/>
              <a:t>Bilanz </a:t>
            </a:r>
          </a:p>
          <a:p>
            <a:r>
              <a:rPr lang="de-CH" dirty="0"/>
              <a:t>Bericht Revisionsstelle </a:t>
            </a:r>
          </a:p>
          <a:p>
            <a:endParaRPr lang="de-CH" dirty="0"/>
          </a:p>
        </p:txBody>
      </p:sp>
    </p:spTree>
    <p:extLst>
      <p:ext uri="{BB962C8B-B14F-4D97-AF65-F5344CB8AC3E}">
        <p14:creationId xmlns:p14="http://schemas.microsoft.com/office/powerpoint/2010/main" val="2908375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4. Budget</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a:bodyPr>
          <a:lstStyle/>
          <a:p>
            <a:pPr marL="0" indent="0" algn="r" defTabSz="912813">
              <a:lnSpc>
                <a:spcPct val="80000"/>
              </a:lnSpc>
              <a:buFont typeface="Arial"/>
              <a:buNone/>
              <a:tabLst>
                <a:tab pos="5741988" algn="r"/>
                <a:tab pos="7354888" algn="r"/>
              </a:tabLst>
            </a:pPr>
            <a:endParaRPr lang="de-DE" altLang="de-DE" sz="1200" dirty="0">
              <a:latin typeface="Arial" charset="0"/>
              <a:cs typeface="Arial" charset="0"/>
            </a:endParaRPr>
          </a:p>
          <a:p>
            <a:pPr marL="0" indent="0" algn="r" defTabSz="912813">
              <a:lnSpc>
                <a:spcPct val="80000"/>
              </a:lnSpc>
              <a:buFont typeface="Arial"/>
              <a:buNone/>
              <a:tabLst>
                <a:tab pos="5741988" algn="r"/>
                <a:tab pos="7354888" algn="r"/>
              </a:tabLst>
            </a:pPr>
            <a:r>
              <a:rPr lang="de-DE" altLang="de-DE" sz="1200" dirty="0">
                <a:latin typeface="Arial" charset="0"/>
                <a:cs typeface="Arial" charset="0"/>
              </a:rPr>
              <a:t>in TCHF</a:t>
            </a:r>
          </a:p>
          <a:p>
            <a:pPr marL="0" indent="0" algn="r" defTabSz="912813">
              <a:lnSpc>
                <a:spcPct val="80000"/>
              </a:lnSpc>
              <a:buFont typeface="Arial"/>
              <a:buNone/>
              <a:tabLst>
                <a:tab pos="5741988" algn="r"/>
                <a:tab pos="7354888" algn="r"/>
              </a:tabLst>
            </a:pPr>
            <a:endParaRPr lang="de-DE" altLang="de-DE" sz="1200" dirty="0">
              <a:latin typeface="Arial" charset="0"/>
              <a:cs typeface="Arial" charset="0"/>
            </a:endParaRPr>
          </a:p>
          <a:p>
            <a:pPr marL="0" indent="0" defTabSz="912813">
              <a:lnSpc>
                <a:spcPct val="80000"/>
              </a:lnSpc>
              <a:buFont typeface="Arial"/>
              <a:buNone/>
              <a:tabLst>
                <a:tab pos="5741988" algn="r"/>
                <a:tab pos="7354888" algn="r"/>
              </a:tabLst>
            </a:pPr>
            <a:r>
              <a:rPr lang="de-DE" altLang="de-DE" sz="1900" dirty="0">
                <a:solidFill>
                  <a:srgbClr val="AE1A3D"/>
                </a:solidFill>
                <a:latin typeface="Arial" charset="0"/>
                <a:cs typeface="Arial" charset="0"/>
              </a:rPr>
              <a:t>	 B 20xx	 </a:t>
            </a:r>
            <a:r>
              <a:rPr lang="de-DE" altLang="de-DE" sz="1900" dirty="0">
                <a:latin typeface="Arial" charset="0"/>
                <a:cs typeface="Arial" charset="0"/>
              </a:rPr>
              <a:t>R 20xx</a:t>
            </a:r>
            <a:br>
              <a:rPr lang="de-DE" altLang="de-DE" sz="1900" dirty="0">
                <a:solidFill>
                  <a:srgbClr val="AE1A3D"/>
                </a:solidFill>
                <a:latin typeface="Arial" charset="0"/>
                <a:cs typeface="Arial" charset="0"/>
              </a:rPr>
            </a:br>
            <a:endParaRPr lang="de-DE" altLang="de-DE" sz="1900" dirty="0">
              <a:latin typeface="Arial" charset="0"/>
              <a:cs typeface="Arial" charset="0"/>
            </a:endParaRPr>
          </a:p>
          <a:p>
            <a:pPr marL="0" indent="0" defTabSz="912813">
              <a:lnSpc>
                <a:spcPct val="80000"/>
              </a:lnSpc>
              <a:spcBef>
                <a:spcPts val="1200"/>
              </a:spcBef>
              <a:buFont typeface="Arial" charset="0"/>
              <a:buNone/>
              <a:tabLst>
                <a:tab pos="5741988" algn="r"/>
                <a:tab pos="7354888" algn="r"/>
              </a:tabLst>
            </a:pPr>
            <a:r>
              <a:rPr lang="de-DE" altLang="de-DE" sz="1900" dirty="0">
                <a:latin typeface="Arial" charset="0"/>
                <a:cs typeface="Arial" charset="0"/>
              </a:rPr>
              <a:t>Ertrag	</a:t>
            </a:r>
            <a:r>
              <a:rPr lang="de-DE" altLang="de-DE" sz="1900" dirty="0">
                <a:solidFill>
                  <a:srgbClr val="B20533"/>
                </a:solidFill>
                <a:latin typeface="Arial" charset="0"/>
                <a:cs typeface="Arial" charset="0"/>
              </a:rPr>
              <a:t>xx</a:t>
            </a:r>
            <a:r>
              <a:rPr lang="de-DE" altLang="de-DE" sz="1900" dirty="0">
                <a:latin typeface="Arial" charset="0"/>
                <a:cs typeface="Arial" charset="0"/>
              </a:rPr>
              <a:t>	 xx</a:t>
            </a:r>
          </a:p>
          <a:p>
            <a:pPr marL="0" indent="0" defTabSz="912813">
              <a:lnSpc>
                <a:spcPct val="80000"/>
              </a:lnSpc>
              <a:spcBef>
                <a:spcPts val="1800"/>
              </a:spcBef>
              <a:buFont typeface="Arial" charset="0"/>
              <a:buNone/>
              <a:tabLst>
                <a:tab pos="5741988" algn="r"/>
                <a:tab pos="7354888" algn="r"/>
              </a:tabLst>
            </a:pPr>
            <a:r>
              <a:rPr lang="de-DE" altLang="de-DE" sz="1900" u="sng" dirty="0">
                <a:latin typeface="Arial" charset="0"/>
                <a:cs typeface="Arial" charset="0"/>
              </a:rPr>
              <a:t>Aufwand	</a:t>
            </a:r>
            <a:r>
              <a:rPr lang="de-DE" altLang="de-DE" sz="1900" u="sng" dirty="0">
                <a:solidFill>
                  <a:srgbClr val="B20533"/>
                </a:solidFill>
                <a:latin typeface="Arial" charset="0"/>
                <a:cs typeface="Arial" charset="0"/>
              </a:rPr>
              <a:t>-xx</a:t>
            </a:r>
            <a:r>
              <a:rPr lang="de-DE" altLang="de-DE" sz="1900" u="sng" dirty="0">
                <a:latin typeface="Arial" charset="0"/>
                <a:cs typeface="Arial" charset="0"/>
              </a:rPr>
              <a:t>	-xx</a:t>
            </a:r>
            <a:br>
              <a:rPr lang="de-DE" altLang="de-DE" sz="1900" u="sng" dirty="0">
                <a:latin typeface="Arial" charset="0"/>
                <a:cs typeface="Arial" charset="0"/>
              </a:rPr>
            </a:br>
            <a:br>
              <a:rPr lang="de-DE" altLang="de-DE" sz="1900" dirty="0">
                <a:latin typeface="Arial" charset="0"/>
                <a:cs typeface="Arial" charset="0"/>
              </a:rPr>
            </a:br>
            <a:r>
              <a:rPr lang="de-DE" altLang="de-DE" sz="1900" dirty="0">
                <a:latin typeface="Arial" charset="0"/>
                <a:cs typeface="Arial" charset="0"/>
              </a:rPr>
              <a:t>Jahresergebnis	</a:t>
            </a:r>
            <a:r>
              <a:rPr lang="de-DE" altLang="de-DE" sz="1900" dirty="0">
                <a:solidFill>
                  <a:srgbClr val="B20533"/>
                </a:solidFill>
                <a:latin typeface="Arial" charset="0"/>
                <a:cs typeface="Arial" charset="0"/>
              </a:rPr>
              <a:t>xx</a:t>
            </a:r>
            <a:r>
              <a:rPr lang="de-DE" altLang="de-DE" sz="1900" dirty="0">
                <a:latin typeface="Arial" charset="0"/>
                <a:cs typeface="Arial" charset="0"/>
              </a:rPr>
              <a:t>	xx</a:t>
            </a:r>
            <a:br>
              <a:rPr lang="de-DE" altLang="de-DE" sz="1900" dirty="0">
                <a:latin typeface="Arial" charset="0"/>
                <a:cs typeface="Arial" charset="0"/>
              </a:rPr>
            </a:br>
            <a:endParaRPr lang="de-DE" altLang="de-DE" sz="1900" dirty="0">
              <a:latin typeface="Arial" charset="0"/>
              <a:cs typeface="Arial" charset="0"/>
            </a:endParaRPr>
          </a:p>
        </p:txBody>
      </p:sp>
    </p:spTree>
    <p:extLst>
      <p:ext uri="{BB962C8B-B14F-4D97-AF65-F5344CB8AC3E}">
        <p14:creationId xmlns:p14="http://schemas.microsoft.com/office/powerpoint/2010/main" val="2833613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Budget Kapital 20xx</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a:bodyPr>
          <a:lstStyle/>
          <a:p>
            <a:pPr marL="0" indent="0" algn="r" defTabSz="912813">
              <a:lnSpc>
                <a:spcPct val="80000"/>
              </a:lnSpc>
              <a:buNone/>
              <a:tabLst>
                <a:tab pos="5741988" algn="r"/>
                <a:tab pos="7354888" algn="r"/>
              </a:tabLst>
            </a:pPr>
            <a:r>
              <a:rPr lang="de-DE" altLang="de-DE" sz="2000" dirty="0">
                <a:solidFill>
                  <a:srgbClr val="AE1A3D"/>
                </a:solidFill>
                <a:latin typeface="Arial" charset="0"/>
                <a:cs typeface="Arial" charset="0"/>
              </a:rPr>
              <a:t>	</a:t>
            </a:r>
          </a:p>
          <a:p>
            <a:pPr marL="0" indent="0" algn="r" defTabSz="912813">
              <a:lnSpc>
                <a:spcPct val="80000"/>
              </a:lnSpc>
              <a:buNone/>
              <a:tabLst>
                <a:tab pos="5741988" algn="r"/>
                <a:tab pos="7354888" algn="r"/>
              </a:tabLst>
            </a:pPr>
            <a:r>
              <a:rPr lang="de-DE" altLang="de-DE" sz="1300" dirty="0">
                <a:latin typeface="Arial" charset="0"/>
                <a:cs typeface="Arial" charset="0"/>
              </a:rPr>
              <a:t>in TCHF</a:t>
            </a:r>
          </a:p>
          <a:p>
            <a:pPr marL="0" indent="0" algn="r" defTabSz="912813">
              <a:lnSpc>
                <a:spcPct val="80000"/>
              </a:lnSpc>
              <a:buNone/>
              <a:tabLst>
                <a:tab pos="5741988" algn="r"/>
                <a:tab pos="7354888" algn="r"/>
              </a:tabLst>
            </a:pPr>
            <a:endParaRPr lang="de-DE" altLang="de-DE" sz="2000" dirty="0">
              <a:solidFill>
                <a:srgbClr val="AE1A3D"/>
              </a:solidFill>
              <a:latin typeface="Arial" charset="0"/>
              <a:cs typeface="Arial" charset="0"/>
            </a:endParaRPr>
          </a:p>
          <a:p>
            <a:pPr marL="0" indent="0" defTabSz="912813">
              <a:lnSpc>
                <a:spcPct val="80000"/>
              </a:lnSpc>
              <a:buFont typeface="Arial"/>
              <a:buNone/>
              <a:tabLst>
                <a:tab pos="5741988" algn="r"/>
                <a:tab pos="7354888" algn="r"/>
              </a:tabLst>
            </a:pPr>
            <a:r>
              <a:rPr lang="de-DE" altLang="de-DE" sz="2000" dirty="0">
                <a:solidFill>
                  <a:srgbClr val="AE1A3D"/>
                </a:solidFill>
                <a:latin typeface="Arial" charset="0"/>
                <a:cs typeface="Arial" charset="0"/>
              </a:rPr>
              <a:t>	B 20xx	</a:t>
            </a:r>
            <a:r>
              <a:rPr lang="de-DE" altLang="de-DE" sz="2000" dirty="0">
                <a:latin typeface="Arial" charset="0"/>
                <a:cs typeface="Arial" charset="0"/>
              </a:rPr>
              <a:t>  R 20xx</a:t>
            </a:r>
            <a:br>
              <a:rPr lang="de-DE" altLang="de-DE" sz="2000" dirty="0">
                <a:solidFill>
                  <a:srgbClr val="AE1A3D"/>
                </a:solidFill>
                <a:latin typeface="Arial" charset="0"/>
                <a:cs typeface="Arial" charset="0"/>
              </a:rPr>
            </a:br>
            <a:endParaRPr lang="de-DE" altLang="de-DE" sz="2000" dirty="0">
              <a:latin typeface="Arial" charset="0"/>
              <a:cs typeface="Arial" charset="0"/>
            </a:endParaRPr>
          </a:p>
          <a:p>
            <a:pPr marL="0" indent="0" defTabSz="912813">
              <a:lnSpc>
                <a:spcPct val="130000"/>
              </a:lnSpc>
              <a:spcBef>
                <a:spcPts val="1800"/>
              </a:spcBef>
              <a:buFont typeface="Arial" charset="0"/>
              <a:buNone/>
              <a:tabLst>
                <a:tab pos="5741988" algn="r"/>
                <a:tab pos="7354888" algn="r"/>
              </a:tabLst>
            </a:pPr>
            <a:r>
              <a:rPr lang="de-DE" altLang="de-DE" sz="2000" u="sng" dirty="0">
                <a:latin typeface="Arial" charset="0"/>
                <a:cs typeface="Arial" charset="0"/>
              </a:rPr>
              <a:t>Vereinskapital	</a:t>
            </a:r>
            <a:r>
              <a:rPr lang="de-DE" altLang="de-DE" sz="2000" u="sng" dirty="0">
                <a:solidFill>
                  <a:srgbClr val="B20533"/>
                </a:solidFill>
                <a:latin typeface="Arial" charset="0"/>
                <a:cs typeface="Arial" charset="0"/>
              </a:rPr>
              <a:t>xx</a:t>
            </a:r>
            <a:r>
              <a:rPr lang="de-DE" altLang="de-DE" sz="2000" u="sng" dirty="0">
                <a:latin typeface="Arial" charset="0"/>
                <a:cs typeface="Arial" charset="0"/>
              </a:rPr>
              <a:t>	xx</a:t>
            </a:r>
            <a:br>
              <a:rPr lang="de-DE" altLang="de-DE" sz="2000" u="sng" dirty="0">
                <a:latin typeface="Arial" charset="0"/>
                <a:cs typeface="Arial" charset="0"/>
              </a:rPr>
            </a:br>
            <a:br>
              <a:rPr lang="de-DE" altLang="de-DE" sz="2000" dirty="0">
                <a:latin typeface="Arial" charset="0"/>
                <a:cs typeface="Arial" charset="0"/>
              </a:rPr>
            </a:br>
            <a:br>
              <a:rPr lang="de-DE" altLang="de-DE" sz="2000" dirty="0">
                <a:latin typeface="Arial" charset="0"/>
                <a:cs typeface="Arial" charset="0"/>
              </a:rPr>
            </a:br>
            <a:endParaRPr lang="de-DE" altLang="de-DE" sz="1900" dirty="0">
              <a:latin typeface="Arial" charset="0"/>
              <a:cs typeface="Arial" charset="0"/>
            </a:endParaRPr>
          </a:p>
        </p:txBody>
      </p:sp>
    </p:spTree>
    <p:extLst>
      <p:ext uri="{BB962C8B-B14F-4D97-AF65-F5344CB8AC3E}">
        <p14:creationId xmlns:p14="http://schemas.microsoft.com/office/powerpoint/2010/main" val="3655926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5. Mitgliederbeiträge 20xx</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vert="horz" lIns="91440" tIns="45720" rIns="91440" bIns="45720" anchor="t">
            <a:normAutofit/>
          </a:bodyPr>
          <a:lstStyle/>
          <a:p>
            <a:pPr marL="0" indent="0" algn="r" defTabSz="912813">
              <a:lnSpc>
                <a:spcPct val="80000"/>
              </a:lnSpc>
              <a:buNone/>
              <a:tabLst>
                <a:tab pos="5741988" algn="r"/>
                <a:tab pos="7354888" algn="r"/>
              </a:tabLst>
            </a:pPr>
            <a:r>
              <a:rPr lang="de-DE" altLang="de-DE" sz="2000" dirty="0">
                <a:solidFill>
                  <a:srgbClr val="AE1A3D"/>
                </a:solidFill>
                <a:latin typeface="Arial" charset="0"/>
                <a:cs typeface="Arial" charset="0"/>
              </a:rPr>
              <a:t>	</a:t>
            </a:r>
          </a:p>
          <a:p>
            <a:pPr marL="0" indent="0" defTabSz="912813">
              <a:lnSpc>
                <a:spcPct val="80000"/>
              </a:lnSpc>
              <a:buFont typeface="Arial"/>
              <a:buNone/>
              <a:tabLst>
                <a:tab pos="5741988" algn="r"/>
                <a:tab pos="7354888" algn="r"/>
              </a:tabLst>
            </a:pPr>
            <a:r>
              <a:rPr lang="de-DE" altLang="de-DE" sz="2000" dirty="0">
                <a:solidFill>
                  <a:srgbClr val="AE1A3D"/>
                </a:solidFill>
                <a:latin typeface="Arial" charset="0"/>
                <a:cs typeface="Arial" charset="0"/>
              </a:rPr>
              <a:t>	</a:t>
            </a:r>
            <a:br>
              <a:rPr lang="de-DE" altLang="de-DE" sz="2000" dirty="0">
                <a:solidFill>
                  <a:srgbClr val="AE1A3D"/>
                </a:solidFill>
                <a:latin typeface="Arial" charset="0"/>
                <a:cs typeface="Arial" charset="0"/>
              </a:rPr>
            </a:br>
            <a:endParaRPr lang="de-DE" altLang="de-DE" sz="2000" dirty="0">
              <a:latin typeface="Arial" charset="0"/>
              <a:cs typeface="Arial" charset="0"/>
            </a:endParaRPr>
          </a:p>
          <a:p>
            <a:pPr marL="0" indent="0" defTabSz="912813">
              <a:lnSpc>
                <a:spcPct val="80000"/>
              </a:lnSpc>
              <a:spcBef>
                <a:spcPts val="1200"/>
              </a:spcBef>
              <a:buFont typeface="Arial" charset="0"/>
              <a:buNone/>
              <a:tabLst>
                <a:tab pos="5743575" algn="l"/>
                <a:tab pos="7354888" algn="r"/>
              </a:tabLst>
            </a:pPr>
            <a:r>
              <a:rPr lang="de-DE" altLang="de-DE" sz="2300" dirty="0"/>
              <a:t>pro Mitglied 	CHF	xx</a:t>
            </a:r>
          </a:p>
        </p:txBody>
      </p:sp>
    </p:spTree>
    <p:extLst>
      <p:ext uri="{BB962C8B-B14F-4D97-AF65-F5344CB8AC3E}">
        <p14:creationId xmlns:p14="http://schemas.microsoft.com/office/powerpoint/2010/main" val="2639732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vert="horz" lIns="91440" tIns="45720" rIns="91440" bIns="45720" anchor="b">
            <a:normAutofit/>
          </a:bodyPr>
          <a:lstStyle/>
          <a:p>
            <a:pPr marL="356870" indent="-356870"/>
            <a:r>
              <a:rPr lang="de-CH"/>
              <a:t>6. Verabschiedungen und Wahlen</a:t>
            </a:r>
          </a:p>
        </p:txBody>
      </p:sp>
      <p:sp>
        <p:nvSpPr>
          <p:cNvPr id="5" name="Inhaltsplatzhalter 4">
            <a:extLst>
              <a:ext uri="{FF2B5EF4-FFF2-40B4-BE49-F238E27FC236}">
                <a16:creationId xmlns:a16="http://schemas.microsoft.com/office/drawing/2014/main" id="{22DEA0B1-200A-CDA3-B128-3E95CCF779BA}"/>
              </a:ext>
            </a:extLst>
          </p:cNvPr>
          <p:cNvSpPr>
            <a:spLocks noGrp="1"/>
          </p:cNvSpPr>
          <p:nvPr>
            <p:ph sz="quarter" idx="2"/>
          </p:nvPr>
        </p:nvSpPr>
        <p:spPr/>
        <p:txBody>
          <a:bodyPr/>
          <a:lstStyle/>
          <a:p>
            <a:pPr marL="0" indent="0">
              <a:buNone/>
            </a:pPr>
            <a:r>
              <a:rPr lang="de-CH" dirty="0"/>
              <a:t>Herzlichen Dank</a:t>
            </a:r>
          </a:p>
          <a:p>
            <a:r>
              <a:rPr lang="de-CH" dirty="0"/>
              <a:t>xx xx</a:t>
            </a:r>
          </a:p>
          <a:p>
            <a:r>
              <a:rPr lang="de-CH" dirty="0"/>
              <a:t>xx xx</a:t>
            </a:r>
          </a:p>
        </p:txBody>
      </p:sp>
      <p:sp>
        <p:nvSpPr>
          <p:cNvPr id="7" name="Inhaltsplatzhalter 4">
            <a:extLst>
              <a:ext uri="{FF2B5EF4-FFF2-40B4-BE49-F238E27FC236}">
                <a16:creationId xmlns:a16="http://schemas.microsoft.com/office/drawing/2014/main" id="{07C9FFA3-ED02-7979-9E8C-4453E0043D19}"/>
              </a:ext>
            </a:extLst>
          </p:cNvPr>
          <p:cNvSpPr txBox="1">
            <a:spLocks/>
          </p:cNvSpPr>
          <p:nvPr/>
        </p:nvSpPr>
        <p:spPr>
          <a:xfrm>
            <a:off x="4572000" y="1599259"/>
            <a:ext cx="3657600" cy="4649141"/>
          </a:xfrm>
          <a:prstGeom prst="rect">
            <a:avLst/>
          </a:prstGeom>
        </p:spPr>
        <p:txBody>
          <a:bodyPr vert="horz">
            <a:normAutofit/>
          </a:bodyPr>
          <a:lstStyle>
            <a:lvl1pPr marL="274320" indent="-274320" algn="l" rtl="0" eaLnBrk="1" latinLnBrk="0" hangingPunct="1">
              <a:spcBef>
                <a:spcPts val="600"/>
              </a:spcBef>
              <a:buClr>
                <a:srgbClr val="B20533"/>
              </a:buClr>
              <a:buSzPct val="100000"/>
              <a:buFont typeface="Arial"/>
              <a:buChar char="•"/>
              <a:defRPr kumimoji="0" sz="2400" kern="1200">
                <a:solidFill>
                  <a:schemeClr val="tx2">
                    <a:lumMod val="75000"/>
                  </a:schemeClr>
                </a:solidFill>
                <a:latin typeface="Arial"/>
                <a:ea typeface="+mn-ea"/>
                <a:cs typeface="Arial"/>
              </a:defRPr>
            </a:lvl1pPr>
            <a:lvl2pPr marL="640080" indent="-274320" algn="l" rtl="0" eaLnBrk="1" latinLnBrk="0" hangingPunct="1">
              <a:spcBef>
                <a:spcPct val="20000"/>
              </a:spcBef>
              <a:buClr>
                <a:srgbClr val="B20533"/>
              </a:buClr>
              <a:buSzPct val="100000"/>
              <a:buFont typeface="Arial"/>
              <a:buChar char="•"/>
              <a:defRPr kumimoji="0" sz="2100" kern="1200">
                <a:solidFill>
                  <a:schemeClr val="tx2">
                    <a:lumMod val="75000"/>
                  </a:schemeClr>
                </a:solidFill>
                <a:latin typeface="Arial"/>
                <a:ea typeface="+mn-ea"/>
                <a:cs typeface="Arial"/>
              </a:defRPr>
            </a:lvl2pPr>
            <a:lvl3pPr marL="91440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3pPr>
            <a:lvl4pPr marL="118872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4pPr>
            <a:lvl5pPr marL="1463040" indent="-182880" algn="l" rtl="0" eaLnBrk="1" latinLnBrk="0" hangingPunct="1">
              <a:spcBef>
                <a:spcPct val="20000"/>
              </a:spcBef>
              <a:buClr>
                <a:srgbClr val="B20533"/>
              </a:buClr>
              <a:buSzPct val="100000"/>
              <a:buFont typeface="Arial"/>
              <a:buChar char="•"/>
              <a:defRPr kumimoji="0" sz="1600" kern="1200">
                <a:solidFill>
                  <a:schemeClr val="tx2">
                    <a:lumMod val="75000"/>
                  </a:schemeClr>
                </a:solidFill>
                <a:latin typeface="Arial"/>
                <a:ea typeface="+mn-ea"/>
                <a:cs typeface="Arial"/>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Arial"/>
              <a:buNone/>
            </a:pPr>
            <a:r>
              <a:rPr lang="de-CH" dirty="0"/>
              <a:t>Neuwahl</a:t>
            </a:r>
          </a:p>
          <a:p>
            <a:pPr defTabSz="914400"/>
            <a:r>
              <a:rPr lang="de-CH" dirty="0"/>
              <a:t>xx </a:t>
            </a:r>
            <a:r>
              <a:rPr lang="de-CH" dirty="0" err="1"/>
              <a:t>xx</a:t>
            </a:r>
            <a:endParaRPr lang="de-CH" dirty="0"/>
          </a:p>
          <a:p>
            <a:pPr defTabSz="914400"/>
            <a:r>
              <a:rPr lang="de-CH" dirty="0"/>
              <a:t>xx </a:t>
            </a:r>
            <a:r>
              <a:rPr lang="de-CH" dirty="0" err="1"/>
              <a:t>xx</a:t>
            </a:r>
            <a:endParaRPr lang="de-CH" dirty="0"/>
          </a:p>
        </p:txBody>
      </p:sp>
    </p:spTree>
    <p:extLst>
      <p:ext uri="{BB962C8B-B14F-4D97-AF65-F5344CB8AC3E}">
        <p14:creationId xmlns:p14="http://schemas.microsoft.com/office/powerpoint/2010/main" val="1243772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normAutofit/>
          </a:bodyPr>
          <a:lstStyle/>
          <a:p>
            <a:r>
              <a:rPr lang="de-CH" dirty="0"/>
              <a:t>Gesamterneuerungswahl Vereinsvorstand</a:t>
            </a:r>
          </a:p>
        </p:txBody>
      </p:sp>
      <p:sp>
        <p:nvSpPr>
          <p:cNvPr id="2" name="Inhaltsplatzhalter 4">
            <a:extLst>
              <a:ext uri="{FF2B5EF4-FFF2-40B4-BE49-F238E27FC236}">
                <a16:creationId xmlns:a16="http://schemas.microsoft.com/office/drawing/2014/main" id="{48895225-7F2A-8BFA-F65F-FBDA1A31E590}"/>
              </a:ext>
            </a:extLst>
          </p:cNvPr>
          <p:cNvSpPr>
            <a:spLocks noGrp="1"/>
          </p:cNvSpPr>
          <p:nvPr>
            <p:ph sz="quarter" idx="2"/>
          </p:nvPr>
        </p:nvSpPr>
        <p:spPr>
          <a:xfrm>
            <a:off x="1313274" y="1599259"/>
            <a:ext cx="7262014" cy="4649141"/>
          </a:xfrm>
        </p:spPr>
        <p:txBody>
          <a:bodyPr/>
          <a:lstStyle/>
          <a:p>
            <a:r>
              <a:rPr lang="de-CH" dirty="0" err="1"/>
              <a:t>Allensfalls</a:t>
            </a:r>
            <a:r>
              <a:rPr lang="de-CH" dirty="0"/>
              <a:t> mit Wahl in bestimmte Chargen wie Präsidentin, Vizepräsidentin, Kassier… </a:t>
            </a:r>
          </a:p>
          <a:p>
            <a:endParaRPr lang="de-CH" dirty="0"/>
          </a:p>
        </p:txBody>
      </p:sp>
    </p:spTree>
    <p:extLst>
      <p:ext uri="{BB962C8B-B14F-4D97-AF65-F5344CB8AC3E}">
        <p14:creationId xmlns:p14="http://schemas.microsoft.com/office/powerpoint/2010/main" val="2520792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1999"/>
            <a:ext cx="7543800" cy="837259"/>
          </a:xfrm>
        </p:spPr>
        <p:txBody>
          <a:bodyPr>
            <a:normAutofit/>
          </a:bodyPr>
          <a:lstStyle/>
          <a:p>
            <a:pPr marL="357188" indent="-357188"/>
            <a:r>
              <a:rPr lang="de-CH" dirty="0"/>
              <a:t>Wahl der Revisionsstelle 20xx-20xx</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463400" y="1992573"/>
            <a:ext cx="7543800" cy="4255827"/>
          </a:xfrm>
        </p:spPr>
        <p:txBody>
          <a:bodyPr/>
          <a:lstStyle/>
          <a:p>
            <a:r>
              <a:rPr lang="de-CH" dirty="0"/>
              <a:t>xx xx</a:t>
            </a:r>
          </a:p>
          <a:p>
            <a:endParaRPr lang="de-CH" dirty="0"/>
          </a:p>
        </p:txBody>
      </p:sp>
    </p:spTree>
    <p:extLst>
      <p:ext uri="{BB962C8B-B14F-4D97-AF65-F5344CB8AC3E}">
        <p14:creationId xmlns:p14="http://schemas.microsoft.com/office/powerpoint/2010/main" val="3450891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a:bodyPr>
          <a:lstStyle/>
          <a:p>
            <a:pPr marL="0" indent="0">
              <a:buNone/>
            </a:pPr>
            <a:r>
              <a:rPr lang="de-CH" sz="7200">
                <a:solidFill>
                  <a:srgbClr val="B20533"/>
                </a:solidFill>
              </a:rPr>
              <a:t>Schön,</a:t>
            </a:r>
          </a:p>
          <a:p>
            <a:pPr marL="0" indent="0">
              <a:buNone/>
            </a:pPr>
            <a:r>
              <a:rPr lang="de-CH" sz="7200">
                <a:solidFill>
                  <a:srgbClr val="B20533"/>
                </a:solidFill>
              </a:rPr>
              <a:t>dass Du da bist!</a:t>
            </a:r>
          </a:p>
        </p:txBody>
      </p:sp>
      <p:sp>
        <p:nvSpPr>
          <p:cNvPr id="3" name="Titel 2">
            <a:extLst>
              <a:ext uri="{FF2B5EF4-FFF2-40B4-BE49-F238E27FC236}">
                <a16:creationId xmlns:a16="http://schemas.microsoft.com/office/drawing/2014/main" id="{8B862073-07D2-4C24-B321-1FEBEDF80266}"/>
              </a:ext>
            </a:extLst>
          </p:cNvPr>
          <p:cNvSpPr>
            <a:spLocks noGrp="1"/>
          </p:cNvSpPr>
          <p:nvPr>
            <p:ph type="title"/>
          </p:nvPr>
        </p:nvSpPr>
        <p:spPr/>
        <p:txBody>
          <a:bodyPr/>
          <a:lstStyle/>
          <a:p>
            <a:r>
              <a:rPr lang="de-DE" dirty="0"/>
              <a:t>Herzlich willkommen</a:t>
            </a:r>
          </a:p>
        </p:txBody>
      </p:sp>
    </p:spTree>
    <p:extLst>
      <p:ext uri="{BB962C8B-B14F-4D97-AF65-F5344CB8AC3E}">
        <p14:creationId xmlns:p14="http://schemas.microsoft.com/office/powerpoint/2010/main" val="2569220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a:t>7. Statutenrevision</a:t>
            </a:r>
          </a:p>
        </p:txBody>
      </p:sp>
      <p:sp>
        <p:nvSpPr>
          <p:cNvPr id="6" name="Textfeld 5">
            <a:extLst>
              <a:ext uri="{FF2B5EF4-FFF2-40B4-BE49-F238E27FC236}">
                <a16:creationId xmlns:a16="http://schemas.microsoft.com/office/drawing/2014/main" id="{E1D84740-AE0B-4F3B-8994-951133ADEA10}"/>
              </a:ext>
            </a:extLst>
          </p:cNvPr>
          <p:cNvSpPr txBox="1"/>
          <p:nvPr/>
        </p:nvSpPr>
        <p:spPr>
          <a:xfrm>
            <a:off x="497555" y="3039617"/>
            <a:ext cx="2557682" cy="2246769"/>
          </a:xfrm>
          <a:prstGeom prst="rect">
            <a:avLst/>
          </a:prstGeom>
          <a:solidFill>
            <a:srgbClr val="B20533"/>
          </a:solidFill>
          <a:ln>
            <a:solidFill>
              <a:srgbClr val="B20533"/>
            </a:solidFill>
          </a:ln>
        </p:spPr>
        <p:txBody>
          <a:bodyPr wrap="square" rtlCol="0">
            <a:spAutoFit/>
          </a:bodyPr>
          <a:lstStyle/>
          <a:p>
            <a:endParaRPr lang="de-CH" sz="1400" dirty="0">
              <a:solidFill>
                <a:schemeClr val="bg1"/>
              </a:solidFill>
            </a:endParaRPr>
          </a:p>
          <a:p>
            <a:r>
              <a:rPr lang="de-CH" b="1" dirty="0">
                <a:solidFill>
                  <a:schemeClr val="bg1"/>
                </a:solidFill>
              </a:rPr>
              <a:t>Bisherige Version </a:t>
            </a:r>
          </a:p>
          <a:p>
            <a:endParaRPr lang="de-CH" dirty="0">
              <a:solidFill>
                <a:schemeClr val="bg1"/>
              </a:solidFill>
            </a:endParaRPr>
          </a:p>
          <a:p>
            <a:pPr marL="285750" indent="-285750">
              <a:buFont typeface="Arial" panose="020B0604020202020204" pitchFamily="34" charset="0"/>
              <a:buChar char="•"/>
            </a:pPr>
            <a:r>
              <a:rPr lang="de-CH" dirty="0">
                <a:solidFill>
                  <a:schemeClr val="bg1"/>
                </a:solidFill>
              </a:rPr>
              <a:t>20xx</a:t>
            </a:r>
          </a:p>
          <a:p>
            <a:pPr marL="285750" indent="-285750">
              <a:buFont typeface="Arial" panose="020B0604020202020204" pitchFamily="34" charset="0"/>
              <a:buChar char="•"/>
            </a:pPr>
            <a:endParaRPr lang="de-CH" dirty="0">
              <a:solidFill>
                <a:schemeClr val="bg1"/>
              </a:solidFill>
            </a:endParaRPr>
          </a:p>
          <a:p>
            <a:pPr marL="285750" indent="-285750">
              <a:buFont typeface="Arial" panose="020B0604020202020204" pitchFamily="34" charset="0"/>
              <a:buChar char="•"/>
            </a:pPr>
            <a:endParaRPr lang="de-CH" dirty="0">
              <a:solidFill>
                <a:schemeClr val="bg1"/>
              </a:solidFill>
            </a:endParaRPr>
          </a:p>
          <a:p>
            <a:pPr marL="285750" indent="-285750">
              <a:buFont typeface="Arial" panose="020B0604020202020204" pitchFamily="34" charset="0"/>
              <a:buChar char="•"/>
            </a:pPr>
            <a:endParaRPr lang="de-CH" dirty="0">
              <a:solidFill>
                <a:schemeClr val="bg1"/>
              </a:solidFill>
            </a:endParaRPr>
          </a:p>
          <a:p>
            <a:endParaRPr lang="de-CH" dirty="0"/>
          </a:p>
        </p:txBody>
      </p:sp>
      <p:sp>
        <p:nvSpPr>
          <p:cNvPr id="9" name="Textfeld 8">
            <a:extLst>
              <a:ext uri="{FF2B5EF4-FFF2-40B4-BE49-F238E27FC236}">
                <a16:creationId xmlns:a16="http://schemas.microsoft.com/office/drawing/2014/main" id="{779122D7-B9EE-4165-BCB0-C0CD4D76BA0F}"/>
              </a:ext>
            </a:extLst>
          </p:cNvPr>
          <p:cNvSpPr txBox="1"/>
          <p:nvPr/>
        </p:nvSpPr>
        <p:spPr>
          <a:xfrm>
            <a:off x="6299392" y="3068478"/>
            <a:ext cx="2557682" cy="2215991"/>
          </a:xfrm>
          <a:prstGeom prst="rect">
            <a:avLst/>
          </a:prstGeom>
          <a:noFill/>
          <a:ln w="25400">
            <a:solidFill>
              <a:srgbClr val="B20533"/>
            </a:solidFill>
            <a:prstDash val="sysDash"/>
          </a:ln>
        </p:spPr>
        <p:txBody>
          <a:bodyPr wrap="square" rtlCol="0">
            <a:spAutoFit/>
          </a:bodyPr>
          <a:lstStyle/>
          <a:p>
            <a:pPr marL="285750" indent="-285750">
              <a:buFont typeface="Wingdings" panose="05000000000000000000" pitchFamily="2" charset="2"/>
              <a:buChar char="ü"/>
            </a:pPr>
            <a:r>
              <a:rPr lang="de-CH" b="1">
                <a:solidFill>
                  <a:schemeClr val="tx2">
                    <a:lumMod val="75000"/>
                  </a:schemeClr>
                </a:solidFill>
              </a:rPr>
              <a:t>Begründung</a:t>
            </a:r>
            <a:r>
              <a:rPr lang="de-CH">
                <a:solidFill>
                  <a:schemeClr val="tx2">
                    <a:lumMod val="75000"/>
                  </a:schemeClr>
                </a:solidFill>
              </a:rPr>
              <a:t> der Änderung</a:t>
            </a:r>
          </a:p>
          <a:p>
            <a:pPr marL="285750" indent="-285750">
              <a:buFont typeface="Wingdings" panose="05000000000000000000" pitchFamily="2" charset="2"/>
              <a:buChar char="ü"/>
            </a:pPr>
            <a:endParaRPr lang="de-CH">
              <a:solidFill>
                <a:schemeClr val="tx2">
                  <a:lumMod val="75000"/>
                </a:schemeClr>
              </a:solidFill>
            </a:endParaRPr>
          </a:p>
          <a:p>
            <a:pPr marL="285750" indent="-285750">
              <a:buFont typeface="Wingdings" panose="05000000000000000000" pitchFamily="2" charset="2"/>
              <a:buChar char="ü"/>
            </a:pPr>
            <a:r>
              <a:rPr lang="de-CH">
                <a:solidFill>
                  <a:schemeClr val="tx2">
                    <a:lumMod val="75000"/>
                  </a:schemeClr>
                </a:solidFill>
              </a:rPr>
              <a:t>Art der Änderung </a:t>
            </a:r>
          </a:p>
          <a:p>
            <a:pPr marL="800100" lvl="1" indent="-342900">
              <a:buFont typeface="+mj-lt"/>
              <a:buAutoNum type="arabicPeriod"/>
            </a:pPr>
            <a:r>
              <a:rPr lang="de-CH" sz="1600">
                <a:solidFill>
                  <a:schemeClr val="tx2">
                    <a:lumMod val="75000"/>
                  </a:schemeClr>
                </a:solidFill>
              </a:rPr>
              <a:t>Redaktionell</a:t>
            </a:r>
          </a:p>
          <a:p>
            <a:pPr marL="800100" lvl="1" indent="-342900">
              <a:buFont typeface="+mj-lt"/>
              <a:buAutoNum type="arabicPeriod"/>
            </a:pPr>
            <a:r>
              <a:rPr lang="de-CH" sz="1600">
                <a:solidFill>
                  <a:schemeClr val="tx2">
                    <a:lumMod val="75000"/>
                  </a:schemeClr>
                </a:solidFill>
              </a:rPr>
              <a:t>Inhaltlich</a:t>
            </a:r>
          </a:p>
          <a:p>
            <a:pPr marL="800100" lvl="1" indent="-342900">
              <a:buFont typeface="+mj-lt"/>
              <a:buAutoNum type="arabicPeriod"/>
            </a:pPr>
            <a:r>
              <a:rPr lang="de-CH" sz="1600">
                <a:solidFill>
                  <a:schemeClr val="tx2">
                    <a:lumMod val="75000"/>
                  </a:schemeClr>
                </a:solidFill>
              </a:rPr>
              <a:t>Rechtlich</a:t>
            </a:r>
          </a:p>
          <a:p>
            <a:pPr marL="800100" lvl="1" indent="-342900">
              <a:buFont typeface="+mj-lt"/>
              <a:buAutoNum type="arabicPeriod"/>
            </a:pPr>
            <a:endParaRPr lang="de-CH"/>
          </a:p>
        </p:txBody>
      </p:sp>
      <p:sp>
        <p:nvSpPr>
          <p:cNvPr id="10" name="Textfeld 9">
            <a:extLst>
              <a:ext uri="{FF2B5EF4-FFF2-40B4-BE49-F238E27FC236}">
                <a16:creationId xmlns:a16="http://schemas.microsoft.com/office/drawing/2014/main" id="{75E3753A-91A5-4EE5-81B5-A39732CB89B1}"/>
              </a:ext>
            </a:extLst>
          </p:cNvPr>
          <p:cNvSpPr txBox="1"/>
          <p:nvPr/>
        </p:nvSpPr>
        <p:spPr>
          <a:xfrm>
            <a:off x="3378822" y="3039617"/>
            <a:ext cx="2557682" cy="2246769"/>
          </a:xfrm>
          <a:prstGeom prst="rect">
            <a:avLst/>
          </a:prstGeom>
          <a:solidFill>
            <a:srgbClr val="B20533"/>
          </a:solidFill>
          <a:ln>
            <a:solidFill>
              <a:srgbClr val="B20533"/>
            </a:solidFill>
          </a:ln>
        </p:spPr>
        <p:txBody>
          <a:bodyPr wrap="square" rtlCol="0">
            <a:spAutoFit/>
          </a:bodyPr>
          <a:lstStyle/>
          <a:p>
            <a:endParaRPr lang="de-CH" sz="1400">
              <a:solidFill>
                <a:schemeClr val="bg1"/>
              </a:solidFill>
            </a:endParaRPr>
          </a:p>
          <a:p>
            <a:r>
              <a:rPr lang="de-CH" b="1">
                <a:solidFill>
                  <a:schemeClr val="bg1"/>
                </a:solidFill>
              </a:rPr>
              <a:t>Neue Formulierung</a:t>
            </a:r>
          </a:p>
          <a:p>
            <a:endParaRPr lang="de-CH">
              <a:solidFill>
                <a:schemeClr val="bg1"/>
              </a:solidFill>
            </a:endParaRPr>
          </a:p>
          <a:p>
            <a:pPr marL="285750" indent="-285750">
              <a:buFont typeface="Arial" panose="020B0604020202020204" pitchFamily="34" charset="0"/>
              <a:buChar char="•"/>
            </a:pPr>
            <a:r>
              <a:rPr lang="de-CH">
                <a:solidFill>
                  <a:schemeClr val="bg1"/>
                </a:solidFill>
              </a:rPr>
              <a:t>und Nummerierung</a:t>
            </a:r>
          </a:p>
          <a:p>
            <a:pPr marL="285750" indent="-285750">
              <a:buFont typeface="Arial" panose="020B0604020202020204" pitchFamily="34" charset="0"/>
              <a:buChar char="•"/>
            </a:pPr>
            <a:endParaRPr lang="de-CH">
              <a:solidFill>
                <a:schemeClr val="bg1"/>
              </a:solidFill>
            </a:endParaRPr>
          </a:p>
          <a:p>
            <a:pPr marL="285750" indent="-285750">
              <a:buFont typeface="Arial" panose="020B0604020202020204" pitchFamily="34" charset="0"/>
              <a:buChar char="•"/>
            </a:pPr>
            <a:endParaRPr lang="de-CH">
              <a:solidFill>
                <a:schemeClr val="bg1"/>
              </a:solidFill>
            </a:endParaRPr>
          </a:p>
          <a:p>
            <a:br>
              <a:rPr lang="de-CH"/>
            </a:br>
            <a:endParaRPr lang="de-CH"/>
          </a:p>
        </p:txBody>
      </p:sp>
      <p:sp>
        <p:nvSpPr>
          <p:cNvPr id="12" name="Textfeld 11">
            <a:extLst>
              <a:ext uri="{FF2B5EF4-FFF2-40B4-BE49-F238E27FC236}">
                <a16:creationId xmlns:a16="http://schemas.microsoft.com/office/drawing/2014/main" id="{136DEED6-CE82-4273-82E0-3E68B0FF3AFA}"/>
              </a:ext>
            </a:extLst>
          </p:cNvPr>
          <p:cNvSpPr txBox="1"/>
          <p:nvPr/>
        </p:nvSpPr>
        <p:spPr>
          <a:xfrm>
            <a:off x="1313274" y="1901543"/>
            <a:ext cx="4572000" cy="830997"/>
          </a:xfrm>
          <a:prstGeom prst="rect">
            <a:avLst/>
          </a:prstGeom>
          <a:noFill/>
        </p:spPr>
        <p:txBody>
          <a:bodyPr wrap="square">
            <a:spAutoFit/>
          </a:bodyPr>
          <a:lstStyle/>
          <a:p>
            <a:r>
              <a:rPr lang="de-DE" sz="2400" dirty="0">
                <a:solidFill>
                  <a:schemeClr val="tx2">
                    <a:lumMod val="75000"/>
                  </a:schemeClr>
                </a:solidFill>
                <a:latin typeface="+mj-lt"/>
              </a:rPr>
              <a:t>Darstellung in drei Spalten:</a:t>
            </a:r>
            <a:br>
              <a:rPr lang="de-DE" sz="2400" dirty="0">
                <a:solidFill>
                  <a:schemeClr val="tx2">
                    <a:lumMod val="75000"/>
                  </a:schemeClr>
                </a:solidFill>
                <a:latin typeface="+mj-lt"/>
              </a:rPr>
            </a:br>
            <a:endParaRPr lang="de-DE" sz="2400" dirty="0">
              <a:solidFill>
                <a:schemeClr val="tx2">
                  <a:lumMod val="75000"/>
                </a:schemeClr>
              </a:solidFill>
              <a:latin typeface="+mj-lt"/>
            </a:endParaRPr>
          </a:p>
        </p:txBody>
      </p:sp>
    </p:spTree>
    <p:extLst>
      <p:ext uri="{BB962C8B-B14F-4D97-AF65-F5344CB8AC3E}">
        <p14:creationId xmlns:p14="http://schemas.microsoft.com/office/powerpoint/2010/main" val="17507968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DE"/>
              <a:t>​7.1 Redaktionelle Änderungen </a:t>
            </a:r>
            <a:endParaRPr lang="de-CH"/>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095620" cy="4649141"/>
          </a:xfrm>
        </p:spPr>
        <p:txBody>
          <a:bodyPr>
            <a:normAutofit/>
          </a:bodyPr>
          <a:lstStyle/>
          <a:p>
            <a:pPr>
              <a:lnSpc>
                <a:spcPct val="90000"/>
              </a:lnSpc>
            </a:pPr>
            <a:r>
              <a:rPr lang="de-DE" sz="2200" b="1" dirty="0"/>
              <a:t>Z.B. Sprachliche Präzisierungen </a:t>
            </a:r>
          </a:p>
          <a:p>
            <a:pPr>
              <a:lnSpc>
                <a:spcPct val="90000"/>
              </a:lnSpc>
            </a:pPr>
            <a:endParaRPr lang="de-DE" sz="2200" b="1" dirty="0"/>
          </a:p>
          <a:p>
            <a:pPr>
              <a:lnSpc>
                <a:spcPct val="90000"/>
              </a:lnSpc>
            </a:pPr>
            <a:r>
              <a:rPr lang="de-DE" sz="2200" b="1" dirty="0"/>
              <a:t>Vereinheitlichung von Begrifflichkeiten  </a:t>
            </a:r>
            <a:endParaRPr lang="de-DE" sz="2200" dirty="0"/>
          </a:p>
          <a:p>
            <a:pPr>
              <a:lnSpc>
                <a:spcPct val="90000"/>
              </a:lnSpc>
            </a:pPr>
            <a:endParaRPr lang="de-DE" sz="2200" dirty="0"/>
          </a:p>
          <a:p>
            <a:pPr>
              <a:lnSpc>
                <a:spcPct val="90000"/>
              </a:lnSpc>
            </a:pPr>
            <a:r>
              <a:rPr lang="de-DE" sz="2200" b="1" dirty="0"/>
              <a:t>Nutzen von geläufigen Abkürzungen </a:t>
            </a:r>
            <a:br>
              <a:rPr lang="de-DE" sz="2200" dirty="0"/>
            </a:br>
            <a:r>
              <a:rPr lang="de-DE" sz="2200" dirty="0"/>
              <a:t>Mitgliederversammlung MV</a:t>
            </a:r>
          </a:p>
          <a:p>
            <a:pPr>
              <a:lnSpc>
                <a:spcPct val="90000"/>
              </a:lnSpc>
            </a:pPr>
            <a:endParaRPr lang="de-DE" sz="2200" dirty="0"/>
          </a:p>
          <a:p>
            <a:pPr>
              <a:lnSpc>
                <a:spcPct val="90000"/>
              </a:lnSpc>
            </a:pPr>
            <a:r>
              <a:rPr lang="de-DE" sz="2200" b="1" dirty="0"/>
              <a:t>Anpassung der Artikel-Nummern</a:t>
            </a:r>
            <a:br>
              <a:rPr lang="de-DE" sz="2200" dirty="0"/>
            </a:br>
            <a:r>
              <a:rPr lang="de-DE" sz="2200" dirty="0"/>
              <a:t>Bisher xx Artikel, neu xx Artikel</a:t>
            </a:r>
          </a:p>
          <a:p>
            <a:pPr>
              <a:lnSpc>
                <a:spcPct val="90000"/>
              </a:lnSpc>
            </a:pPr>
            <a:endParaRPr lang="de-CH" sz="2200" dirty="0"/>
          </a:p>
        </p:txBody>
      </p:sp>
    </p:spTree>
    <p:extLst>
      <p:ext uri="{BB962C8B-B14F-4D97-AF65-F5344CB8AC3E}">
        <p14:creationId xmlns:p14="http://schemas.microsoft.com/office/powerpoint/2010/main" val="196731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DE"/>
              <a:t>​7.2 Inhaltliche Anpassungen </a:t>
            </a:r>
            <a:endParaRPr lang="de-CH"/>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095620" cy="4649141"/>
          </a:xfrm>
        </p:spPr>
        <p:txBody>
          <a:bodyPr vert="horz" lIns="91440" tIns="45720" rIns="91440" bIns="45720" anchor="t">
            <a:normAutofit/>
          </a:bodyPr>
          <a:lstStyle/>
          <a:p>
            <a:pPr>
              <a:lnSpc>
                <a:spcPct val="90000"/>
              </a:lnSpc>
            </a:pPr>
            <a:r>
              <a:rPr lang="de-DE" sz="2200" b="1" dirty="0"/>
              <a:t>Artikel 2</a:t>
            </a:r>
            <a:br>
              <a:rPr lang="de-DE" sz="2200" dirty="0"/>
            </a:br>
            <a:r>
              <a:rPr lang="de-DE" sz="2200" dirty="0"/>
              <a:t>Beschreibung</a:t>
            </a:r>
          </a:p>
          <a:p>
            <a:pPr>
              <a:lnSpc>
                <a:spcPct val="90000"/>
              </a:lnSpc>
            </a:pPr>
            <a:endParaRPr lang="de-DE" sz="2200" dirty="0"/>
          </a:p>
          <a:p>
            <a:pPr>
              <a:lnSpc>
                <a:spcPct val="90000"/>
              </a:lnSpc>
            </a:pPr>
            <a:endParaRPr lang="de-DE" sz="2200" dirty="0"/>
          </a:p>
          <a:p>
            <a:pPr>
              <a:lnSpc>
                <a:spcPct val="90000"/>
              </a:lnSpc>
            </a:pPr>
            <a:endParaRPr lang="de-CH" sz="2200" dirty="0"/>
          </a:p>
        </p:txBody>
      </p:sp>
    </p:spTree>
    <p:extLst>
      <p:ext uri="{BB962C8B-B14F-4D97-AF65-F5344CB8AC3E}">
        <p14:creationId xmlns:p14="http://schemas.microsoft.com/office/powerpoint/2010/main" val="14588248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vert="horz" lIns="91440" tIns="45720" rIns="91440" bIns="45720" anchor="b">
            <a:normAutofit/>
          </a:bodyPr>
          <a:lstStyle/>
          <a:p>
            <a:r>
              <a:rPr lang="de-CH"/>
              <a:t>Diskussion und Genehmigung der Statuten</a:t>
            </a:r>
          </a:p>
        </p:txBody>
      </p:sp>
      <p:pic>
        <p:nvPicPr>
          <p:cNvPr id="3" name="Grafik 4" descr="Ein Bild, das Text enthält.&#10;&#10;Beschreibung automatisch generiert.">
            <a:extLst>
              <a:ext uri="{FF2B5EF4-FFF2-40B4-BE49-F238E27FC236}">
                <a16:creationId xmlns:a16="http://schemas.microsoft.com/office/drawing/2014/main" id="{AF2C0E54-2B30-6E5C-39F5-B87BE115EE70}"/>
              </a:ext>
            </a:extLst>
          </p:cNvPr>
          <p:cNvPicPr>
            <a:picLocks noChangeAspect="1"/>
          </p:cNvPicPr>
          <p:nvPr/>
        </p:nvPicPr>
        <p:blipFill>
          <a:blip r:embed="rId3"/>
          <a:stretch>
            <a:fillRect/>
          </a:stretch>
        </p:blipFill>
        <p:spPr>
          <a:xfrm>
            <a:off x="1652780" y="2119628"/>
            <a:ext cx="5459185" cy="4152706"/>
          </a:xfrm>
          <a:prstGeom prst="rect">
            <a:avLst/>
          </a:prstGeom>
        </p:spPr>
      </p:pic>
    </p:spTree>
    <p:extLst>
      <p:ext uri="{BB962C8B-B14F-4D97-AF65-F5344CB8AC3E}">
        <p14:creationId xmlns:p14="http://schemas.microsoft.com/office/powerpoint/2010/main" val="865458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DE"/>
              <a:t>​Anträge</a:t>
            </a:r>
            <a:endParaRPr lang="de-CH"/>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095620" cy="4649141"/>
          </a:xfrm>
        </p:spPr>
        <p:txBody>
          <a:bodyPr>
            <a:normAutofit/>
          </a:bodyPr>
          <a:lstStyle/>
          <a:p>
            <a:pPr>
              <a:lnSpc>
                <a:spcPct val="90000"/>
              </a:lnSpc>
            </a:pPr>
            <a:r>
              <a:rPr lang="de-DE" sz="2200" dirty="0"/>
              <a:t>Antrag</a:t>
            </a:r>
            <a:br>
              <a:rPr lang="de-DE" sz="2200" dirty="0"/>
            </a:br>
            <a:endParaRPr lang="de-CH" sz="2200" dirty="0"/>
          </a:p>
        </p:txBody>
      </p:sp>
    </p:spTree>
    <p:extLst>
      <p:ext uri="{BB962C8B-B14F-4D97-AF65-F5344CB8AC3E}">
        <p14:creationId xmlns:p14="http://schemas.microsoft.com/office/powerpoint/2010/main" val="2561305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CH"/>
              <a:t>Aktuelles beim SKF</a:t>
            </a:r>
          </a:p>
        </p:txBody>
      </p:sp>
      <p:sp>
        <p:nvSpPr>
          <p:cNvPr id="7" name="Inhaltsplatzhalter 4">
            <a:extLst>
              <a:ext uri="{FF2B5EF4-FFF2-40B4-BE49-F238E27FC236}">
                <a16:creationId xmlns:a16="http://schemas.microsoft.com/office/drawing/2014/main" id="{8A039035-578D-8DC1-4018-F821CF6C80CE}"/>
              </a:ext>
            </a:extLst>
          </p:cNvPr>
          <p:cNvSpPr>
            <a:spLocks noGrp="1"/>
          </p:cNvSpPr>
          <p:nvPr>
            <p:ph sz="quarter" idx="2"/>
          </p:nvPr>
        </p:nvSpPr>
        <p:spPr>
          <a:xfrm>
            <a:off x="1463400" y="1992573"/>
            <a:ext cx="7543800" cy="4255827"/>
          </a:xfrm>
        </p:spPr>
        <p:txBody>
          <a:bodyPr/>
          <a:lstStyle/>
          <a:p>
            <a:r>
              <a:rPr lang="de-CH" dirty="0"/>
              <a:t>xxx</a:t>
            </a:r>
          </a:p>
          <a:p>
            <a:endParaRPr lang="de-CH" dirty="0"/>
          </a:p>
        </p:txBody>
      </p:sp>
    </p:spTree>
    <p:extLst>
      <p:ext uri="{BB962C8B-B14F-4D97-AF65-F5344CB8AC3E}">
        <p14:creationId xmlns:p14="http://schemas.microsoft.com/office/powerpoint/2010/main" val="3327865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5D7346-361B-C541-50F1-194DF4A77037}"/>
              </a:ext>
            </a:extLst>
          </p:cNvPr>
          <p:cNvSpPr>
            <a:spLocks noGrp="1"/>
          </p:cNvSpPr>
          <p:nvPr>
            <p:ph type="title"/>
          </p:nvPr>
        </p:nvSpPr>
        <p:spPr/>
        <p:txBody>
          <a:bodyPr/>
          <a:lstStyle/>
          <a:p>
            <a:r>
              <a:rPr lang="de-CH" dirty="0"/>
              <a:t>Termine 20xx</a:t>
            </a:r>
          </a:p>
        </p:txBody>
      </p:sp>
      <p:sp>
        <p:nvSpPr>
          <p:cNvPr id="3" name="Inhaltsplatzhalter 2">
            <a:extLst>
              <a:ext uri="{FF2B5EF4-FFF2-40B4-BE49-F238E27FC236}">
                <a16:creationId xmlns:a16="http://schemas.microsoft.com/office/drawing/2014/main" id="{89601D87-6125-FC42-9B18-EF3036B7640A}"/>
              </a:ext>
            </a:extLst>
          </p:cNvPr>
          <p:cNvSpPr>
            <a:spLocks noGrp="1"/>
          </p:cNvSpPr>
          <p:nvPr>
            <p:ph sz="quarter" idx="2"/>
          </p:nvPr>
        </p:nvSpPr>
        <p:spPr>
          <a:xfrm>
            <a:off x="1313274" y="1599260"/>
            <a:ext cx="2661197" cy="3896194"/>
          </a:xfrm>
        </p:spPr>
        <p:txBody>
          <a:bodyPr>
            <a:normAutofit/>
          </a:bodyPr>
          <a:lstStyle/>
          <a:p>
            <a:pPr marL="0" indent="0">
              <a:buNone/>
            </a:pPr>
            <a:endParaRPr lang="de-CH" b="1" dirty="0"/>
          </a:p>
          <a:p>
            <a:pPr marL="0" indent="0">
              <a:buNone/>
            </a:pPr>
            <a:r>
              <a:rPr lang="de-CH" b="1" dirty="0"/>
              <a:t>xx. Monat 20xx</a:t>
            </a:r>
          </a:p>
          <a:p>
            <a:endParaRPr lang="de-CH" dirty="0"/>
          </a:p>
          <a:p>
            <a:endParaRPr lang="de-CH" dirty="0"/>
          </a:p>
          <a:p>
            <a:endParaRPr lang="de-CH" dirty="0"/>
          </a:p>
          <a:p>
            <a:pPr marL="0" indent="0">
              <a:buNone/>
            </a:pPr>
            <a:endParaRPr lang="de-CH" b="1" dirty="0"/>
          </a:p>
          <a:p>
            <a:endParaRPr lang="de-CH" dirty="0"/>
          </a:p>
        </p:txBody>
      </p:sp>
      <p:sp>
        <p:nvSpPr>
          <p:cNvPr id="4" name="Inhaltsplatzhalter 3">
            <a:extLst>
              <a:ext uri="{FF2B5EF4-FFF2-40B4-BE49-F238E27FC236}">
                <a16:creationId xmlns:a16="http://schemas.microsoft.com/office/drawing/2014/main" id="{A38C0CFE-E918-D59E-659B-770E1A356073}"/>
              </a:ext>
            </a:extLst>
          </p:cNvPr>
          <p:cNvSpPr>
            <a:spLocks noGrp="1"/>
          </p:cNvSpPr>
          <p:nvPr>
            <p:ph sz="quarter" idx="4"/>
          </p:nvPr>
        </p:nvSpPr>
        <p:spPr>
          <a:xfrm>
            <a:off x="4119327" y="1599259"/>
            <a:ext cx="5024673" cy="3778499"/>
          </a:xfrm>
        </p:spPr>
        <p:txBody>
          <a:bodyPr>
            <a:normAutofit/>
          </a:bodyPr>
          <a:lstStyle/>
          <a:p>
            <a:pPr marL="0" indent="0">
              <a:buNone/>
            </a:pPr>
            <a:endParaRPr lang="de-CH" dirty="0"/>
          </a:p>
          <a:p>
            <a:pPr marL="0" indent="0">
              <a:buNone/>
            </a:pPr>
            <a:r>
              <a:rPr lang="de-CH" dirty="0"/>
              <a:t>Mitgliederversammlung</a:t>
            </a:r>
          </a:p>
          <a:p>
            <a:pPr marL="0" indent="0">
              <a:buNone/>
            </a:pPr>
            <a:endParaRPr lang="de-CH" dirty="0"/>
          </a:p>
          <a:p>
            <a:pPr marL="0" indent="0">
              <a:buNone/>
            </a:pPr>
            <a:endParaRPr lang="de-CH" dirty="0"/>
          </a:p>
          <a:p>
            <a:pPr marL="0" indent="0">
              <a:buNone/>
            </a:pPr>
            <a:endParaRPr lang="de-CH" dirty="0"/>
          </a:p>
          <a:p>
            <a:pPr marL="0" indent="0">
              <a:buNone/>
            </a:pPr>
            <a:endParaRPr lang="de-CH" dirty="0"/>
          </a:p>
        </p:txBody>
      </p:sp>
    </p:spTree>
    <p:extLst>
      <p:ext uri="{BB962C8B-B14F-4D97-AF65-F5344CB8AC3E}">
        <p14:creationId xmlns:p14="http://schemas.microsoft.com/office/powerpoint/2010/main" val="32962315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a:xfrm>
            <a:off x="1313274" y="762000"/>
            <a:ext cx="7543800" cy="654050"/>
          </a:xfrm>
        </p:spPr>
        <p:txBody>
          <a:bodyPr anchor="b">
            <a:normAutofit/>
          </a:bodyPr>
          <a:lstStyle/>
          <a:p>
            <a:r>
              <a:rPr lang="de-CH"/>
              <a:t>10. Verschiedenes und Grussworte</a:t>
            </a:r>
          </a:p>
        </p:txBody>
      </p:sp>
      <p:sp>
        <p:nvSpPr>
          <p:cNvPr id="3" name="Inhaltsplatzhalter 2">
            <a:extLst>
              <a:ext uri="{FF2B5EF4-FFF2-40B4-BE49-F238E27FC236}">
                <a16:creationId xmlns:a16="http://schemas.microsoft.com/office/drawing/2014/main" id="{09DF6B7F-2EC1-4C94-942B-B00A22B4B104}"/>
              </a:ext>
            </a:extLst>
          </p:cNvPr>
          <p:cNvSpPr>
            <a:spLocks noGrp="1"/>
          </p:cNvSpPr>
          <p:nvPr>
            <p:ph sz="quarter" idx="4"/>
          </p:nvPr>
        </p:nvSpPr>
        <p:spPr>
          <a:xfrm>
            <a:off x="1427574" y="1680379"/>
            <a:ext cx="6299106" cy="819088"/>
          </a:xfrm>
        </p:spPr>
        <p:txBody>
          <a:bodyPr>
            <a:normAutofit/>
          </a:bodyPr>
          <a:lstStyle/>
          <a:p>
            <a:pPr marL="0" indent="0">
              <a:buNone/>
            </a:pPr>
            <a:r>
              <a:rPr lang="de-CH"/>
              <a:t>Gibt es Fragen, Anregungen, Kritik, Lob?</a:t>
            </a:r>
            <a:endParaRPr lang="de-DE"/>
          </a:p>
        </p:txBody>
      </p:sp>
      <p:pic>
        <p:nvPicPr>
          <p:cNvPr id="2" name="Grafik 4">
            <a:extLst>
              <a:ext uri="{FF2B5EF4-FFF2-40B4-BE49-F238E27FC236}">
                <a16:creationId xmlns:a16="http://schemas.microsoft.com/office/drawing/2014/main" id="{B8AD1024-CF8B-60D4-13BB-FAA9EBD90E7D}"/>
              </a:ext>
            </a:extLst>
          </p:cNvPr>
          <p:cNvPicPr>
            <a:picLocks noChangeAspect="1"/>
          </p:cNvPicPr>
          <p:nvPr/>
        </p:nvPicPr>
        <p:blipFill>
          <a:blip r:embed="rId3"/>
          <a:stretch>
            <a:fillRect/>
          </a:stretch>
        </p:blipFill>
        <p:spPr>
          <a:xfrm>
            <a:off x="1856015" y="2421053"/>
            <a:ext cx="5099957" cy="3512679"/>
          </a:xfrm>
          <a:prstGeom prst="rect">
            <a:avLst/>
          </a:prstGeom>
        </p:spPr>
      </p:pic>
    </p:spTree>
    <p:extLst>
      <p:ext uri="{BB962C8B-B14F-4D97-AF65-F5344CB8AC3E}">
        <p14:creationId xmlns:p14="http://schemas.microsoft.com/office/powerpoint/2010/main" val="71982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vert="horz" lIns="91440" tIns="45720" rIns="91440" bIns="45720" anchor="b">
            <a:normAutofit/>
          </a:bodyPr>
          <a:lstStyle/>
          <a:p>
            <a:r>
              <a:rPr lang="de-CH" sz="3200" dirty="0"/>
              <a:t>Weiteres Programm</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vert="horz" lIns="91440" tIns="45720" rIns="91440" bIns="45720" anchor="t">
            <a:normAutofit/>
          </a:bodyPr>
          <a:lstStyle/>
          <a:p>
            <a:pPr marL="0" indent="0">
              <a:buNone/>
            </a:pPr>
            <a:br>
              <a:rPr lang="de-CH" sz="3200" dirty="0">
                <a:solidFill>
                  <a:srgbClr val="B20533"/>
                </a:solidFill>
              </a:rPr>
            </a:br>
            <a:r>
              <a:rPr lang="de-CH" sz="3200" dirty="0" err="1">
                <a:solidFill>
                  <a:schemeClr val="tx1"/>
                </a:solidFill>
              </a:rPr>
              <a:t>xx.xx</a:t>
            </a:r>
            <a:r>
              <a:rPr lang="de-CH" sz="3200" dirty="0">
                <a:solidFill>
                  <a:schemeClr val="tx1"/>
                </a:solidFill>
              </a:rPr>
              <a:t> Uhr xxx</a:t>
            </a:r>
          </a:p>
        </p:txBody>
      </p:sp>
    </p:spTree>
    <p:extLst>
      <p:ext uri="{BB962C8B-B14F-4D97-AF65-F5344CB8AC3E}">
        <p14:creationId xmlns:p14="http://schemas.microsoft.com/office/powerpoint/2010/main" val="31975012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Ende der Mitgliederversammlung 20xx</a:t>
            </a:r>
          </a:p>
        </p:txBody>
      </p:sp>
      <p:pic>
        <p:nvPicPr>
          <p:cNvPr id="6" name="Grafik 6" descr="Ein Bild, das Pfeil enthält.&#10;&#10;Beschreibung automatisch generiert.">
            <a:extLst>
              <a:ext uri="{FF2B5EF4-FFF2-40B4-BE49-F238E27FC236}">
                <a16:creationId xmlns:a16="http://schemas.microsoft.com/office/drawing/2014/main" id="{0424418B-C5FD-C598-2C53-B3F2EA4175DF}"/>
              </a:ext>
            </a:extLst>
          </p:cNvPr>
          <p:cNvPicPr>
            <a:picLocks noGrp="1" noChangeAspect="1"/>
          </p:cNvPicPr>
          <p:nvPr>
            <p:ph sz="quarter" idx="2"/>
          </p:nvPr>
        </p:nvPicPr>
        <p:blipFill>
          <a:blip r:embed="rId3"/>
          <a:stretch>
            <a:fillRect/>
          </a:stretch>
        </p:blipFill>
        <p:spPr>
          <a:xfrm>
            <a:off x="2097046" y="1481843"/>
            <a:ext cx="5431971" cy="3887931"/>
          </a:xfrm>
        </p:spPr>
      </p:pic>
    </p:spTree>
    <p:extLst>
      <p:ext uri="{BB962C8B-B14F-4D97-AF65-F5344CB8AC3E}">
        <p14:creationId xmlns:p14="http://schemas.microsoft.com/office/powerpoint/2010/main" val="207997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789B33-12E3-7255-22F6-ADFE22935645}"/>
              </a:ext>
            </a:extLst>
          </p:cNvPr>
          <p:cNvSpPr>
            <a:spLocks noGrp="1"/>
          </p:cNvSpPr>
          <p:nvPr>
            <p:ph type="title"/>
          </p:nvPr>
        </p:nvSpPr>
        <p:spPr/>
        <p:txBody>
          <a:bodyPr vert="horz" lIns="91440" tIns="45720" rIns="91440" bIns="45720" anchor="b">
            <a:normAutofit fontScale="90000"/>
          </a:bodyPr>
          <a:lstStyle/>
          <a:p>
            <a:r>
              <a:rPr lang="de-CH" dirty="0"/>
              <a:t>Begrüssung und Dank an </a:t>
            </a:r>
            <a:r>
              <a:rPr lang="de-CH" dirty="0" err="1"/>
              <a:t>Unterstützer:innen</a:t>
            </a:r>
            <a:endParaRPr lang="de-CH" dirty="0"/>
          </a:p>
        </p:txBody>
      </p:sp>
      <p:sp>
        <p:nvSpPr>
          <p:cNvPr id="4" name="Inhaltsplatzhalter 3">
            <a:extLst>
              <a:ext uri="{FF2B5EF4-FFF2-40B4-BE49-F238E27FC236}">
                <a16:creationId xmlns:a16="http://schemas.microsoft.com/office/drawing/2014/main" id="{C92FD764-535C-4A06-B2E5-57C5BCD06C12}"/>
              </a:ext>
            </a:extLst>
          </p:cNvPr>
          <p:cNvSpPr>
            <a:spLocks noGrp="1"/>
          </p:cNvSpPr>
          <p:nvPr>
            <p:ph sz="quarter" idx="2"/>
          </p:nvPr>
        </p:nvSpPr>
        <p:spPr>
          <a:xfrm>
            <a:off x="1313274" y="1599259"/>
            <a:ext cx="6413406" cy="4649141"/>
          </a:xfrm>
        </p:spPr>
        <p:txBody>
          <a:bodyPr/>
          <a:lstStyle/>
          <a:p>
            <a:endParaRPr lang="de-DE" dirty="0"/>
          </a:p>
          <a:p>
            <a:r>
              <a:rPr lang="de-DE" dirty="0"/>
              <a:t>xx</a:t>
            </a:r>
          </a:p>
          <a:p>
            <a:endParaRPr lang="de-DE" dirty="0"/>
          </a:p>
        </p:txBody>
      </p:sp>
    </p:spTree>
    <p:extLst>
      <p:ext uri="{BB962C8B-B14F-4D97-AF65-F5344CB8AC3E}">
        <p14:creationId xmlns:p14="http://schemas.microsoft.com/office/powerpoint/2010/main" val="3283191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vert="horz" lIns="91440" tIns="45720" rIns="91440" bIns="45720" anchor="b">
            <a:normAutofit/>
          </a:bodyPr>
          <a:lstStyle/>
          <a:p>
            <a:r>
              <a:rPr lang="de-CH"/>
              <a:t>Danke und gute Heimreise!</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vert="horz" lIns="91440" tIns="45720" rIns="91440" bIns="45720" anchor="t">
            <a:normAutofit/>
          </a:bodyPr>
          <a:lstStyle/>
          <a:p>
            <a:pPr marL="0" indent="0">
              <a:buNone/>
            </a:pPr>
            <a:r>
              <a:rPr lang="de-CH" sz="5400" dirty="0"/>
              <a:t>Tschüss!</a:t>
            </a:r>
            <a:br>
              <a:rPr lang="de-CH" sz="5400" dirty="0"/>
            </a:br>
            <a:r>
              <a:rPr lang="de-CH" sz="5400" dirty="0"/>
              <a:t>A </a:t>
            </a:r>
            <a:r>
              <a:rPr lang="de-CH" sz="5400" dirty="0" err="1"/>
              <a:t>bientôt</a:t>
            </a:r>
            <a:r>
              <a:rPr lang="de-CH" sz="5400" dirty="0"/>
              <a:t>!</a:t>
            </a:r>
            <a:endParaRPr lang="de-DE" sz="5400" dirty="0"/>
          </a:p>
          <a:p>
            <a:pPr marL="0" indent="0">
              <a:buNone/>
            </a:pPr>
            <a:r>
              <a:rPr lang="de-CH" sz="5400" dirty="0" err="1"/>
              <a:t>Ci</a:t>
            </a:r>
            <a:r>
              <a:rPr lang="de-CH" sz="5400" dirty="0"/>
              <a:t> </a:t>
            </a:r>
            <a:r>
              <a:rPr lang="de-CH" sz="5400" dirty="0" err="1"/>
              <a:t>vediamo</a:t>
            </a:r>
            <a:r>
              <a:rPr lang="de-CH" sz="5400" dirty="0"/>
              <a:t>!</a:t>
            </a:r>
          </a:p>
          <a:p>
            <a:pPr marL="0" indent="0">
              <a:buNone/>
            </a:pPr>
            <a:r>
              <a:rPr lang="de-CH" sz="5400" dirty="0"/>
              <a:t>A </a:t>
            </a:r>
            <a:r>
              <a:rPr lang="de-CH" sz="5400" dirty="0" err="1"/>
              <a:t>revair</a:t>
            </a:r>
            <a:endParaRPr lang="de-CH" sz="5400" dirty="0"/>
          </a:p>
          <a:p>
            <a:pPr marL="0" indent="0">
              <a:buNone/>
            </a:pPr>
            <a:endParaRPr lang="de-CH" sz="8800" dirty="0">
              <a:solidFill>
                <a:srgbClr val="B20533"/>
              </a:solidFill>
            </a:endParaRPr>
          </a:p>
          <a:p>
            <a:pPr marL="0" indent="0">
              <a:buNone/>
            </a:pPr>
            <a:endParaRPr lang="de-CH" sz="4400" dirty="0"/>
          </a:p>
        </p:txBody>
      </p:sp>
    </p:spTree>
    <p:extLst>
      <p:ext uri="{BB962C8B-B14F-4D97-AF65-F5344CB8AC3E}">
        <p14:creationId xmlns:p14="http://schemas.microsoft.com/office/powerpoint/2010/main" val="1015558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789B33-12E3-7255-22F6-ADFE22935645}"/>
              </a:ext>
            </a:extLst>
          </p:cNvPr>
          <p:cNvSpPr>
            <a:spLocks noGrp="1"/>
          </p:cNvSpPr>
          <p:nvPr>
            <p:ph type="title"/>
          </p:nvPr>
        </p:nvSpPr>
        <p:spPr/>
        <p:txBody>
          <a:bodyPr vert="horz" lIns="91440" tIns="45720" rIns="91440" bIns="45720" anchor="b">
            <a:normAutofit/>
          </a:bodyPr>
          <a:lstStyle/>
          <a:p>
            <a:r>
              <a:rPr lang="de-CH" dirty="0"/>
              <a:t>Ablauf/Programm</a:t>
            </a:r>
          </a:p>
        </p:txBody>
      </p:sp>
      <p:sp>
        <p:nvSpPr>
          <p:cNvPr id="4" name="Inhaltsplatzhalter 3">
            <a:extLst>
              <a:ext uri="{FF2B5EF4-FFF2-40B4-BE49-F238E27FC236}">
                <a16:creationId xmlns:a16="http://schemas.microsoft.com/office/drawing/2014/main" id="{C92FD764-535C-4A06-B2E5-57C5BCD06C12}"/>
              </a:ext>
            </a:extLst>
          </p:cNvPr>
          <p:cNvSpPr>
            <a:spLocks noGrp="1"/>
          </p:cNvSpPr>
          <p:nvPr>
            <p:ph sz="quarter" idx="2"/>
          </p:nvPr>
        </p:nvSpPr>
        <p:spPr>
          <a:xfrm>
            <a:off x="1313274" y="1599259"/>
            <a:ext cx="6413406" cy="4649141"/>
          </a:xfrm>
        </p:spPr>
        <p:txBody>
          <a:bodyPr/>
          <a:lstStyle/>
          <a:p>
            <a:endParaRPr lang="de-DE" dirty="0"/>
          </a:p>
          <a:p>
            <a:r>
              <a:rPr lang="de-DE" dirty="0"/>
              <a:t>xx</a:t>
            </a:r>
          </a:p>
          <a:p>
            <a:endParaRPr lang="de-DE" dirty="0"/>
          </a:p>
        </p:txBody>
      </p:sp>
    </p:spTree>
    <p:extLst>
      <p:ext uri="{BB962C8B-B14F-4D97-AF65-F5344CB8AC3E}">
        <p14:creationId xmlns:p14="http://schemas.microsoft.com/office/powerpoint/2010/main" val="1440595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a:bodyPr>
          <a:lstStyle/>
          <a:p>
            <a:pPr marL="0" indent="0">
              <a:buNone/>
            </a:pPr>
            <a:r>
              <a:rPr lang="de-CH" sz="7200">
                <a:solidFill>
                  <a:srgbClr val="B20533"/>
                </a:solidFill>
              </a:rPr>
              <a:t>Grussworte</a:t>
            </a:r>
          </a:p>
        </p:txBody>
      </p:sp>
      <p:sp>
        <p:nvSpPr>
          <p:cNvPr id="3" name="Titel 2">
            <a:extLst>
              <a:ext uri="{FF2B5EF4-FFF2-40B4-BE49-F238E27FC236}">
                <a16:creationId xmlns:a16="http://schemas.microsoft.com/office/drawing/2014/main" id="{8B862073-07D2-4C24-B321-1FEBEDF80266}"/>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2119045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a:t>Statutarische Geschäfte</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normAutofit lnSpcReduction="10000"/>
          </a:bodyPr>
          <a:lstStyle/>
          <a:p>
            <a:pPr marL="457200" indent="-457200">
              <a:buFont typeface="+mj-lt"/>
              <a:buAutoNum type="arabicPeriod"/>
            </a:pPr>
            <a:r>
              <a:rPr lang="de-DE" dirty="0"/>
              <a:t>Wahl der Stimmenzählerinnen</a:t>
            </a:r>
          </a:p>
          <a:p>
            <a:pPr marL="457200" indent="-457200">
              <a:buFont typeface="+mj-lt"/>
              <a:buAutoNum type="arabicPeriod"/>
            </a:pPr>
            <a:r>
              <a:rPr lang="de-DE" dirty="0"/>
              <a:t>Jahresbericht 20xx</a:t>
            </a:r>
          </a:p>
          <a:p>
            <a:pPr marL="457200" indent="-457200">
              <a:buFont typeface="+mj-lt"/>
              <a:buAutoNum type="arabicPeriod"/>
            </a:pPr>
            <a:r>
              <a:rPr lang="de-DE" dirty="0"/>
              <a:t>Jahresrechnung 20xx</a:t>
            </a:r>
          </a:p>
          <a:p>
            <a:pPr marL="457200" indent="-457200">
              <a:buFont typeface="+mj-lt"/>
              <a:buAutoNum type="arabicPeriod"/>
            </a:pPr>
            <a:r>
              <a:rPr lang="de-DE" dirty="0"/>
              <a:t>Budget 20xx</a:t>
            </a:r>
          </a:p>
          <a:p>
            <a:pPr marL="457200" indent="-457200">
              <a:buFont typeface="+mj-lt"/>
              <a:buAutoNum type="arabicPeriod"/>
            </a:pPr>
            <a:r>
              <a:rPr lang="de-DE" dirty="0"/>
              <a:t>Mitgliederbeiträge 20xx</a:t>
            </a:r>
          </a:p>
          <a:p>
            <a:pPr marL="457200" indent="-457200">
              <a:buFont typeface="+mj-lt"/>
              <a:buAutoNum type="arabicPeriod"/>
            </a:pPr>
            <a:r>
              <a:rPr lang="de-DE" dirty="0"/>
              <a:t>Verabschiedungen und allfällige </a:t>
            </a:r>
            <a:br>
              <a:rPr lang="de-DE" dirty="0"/>
            </a:br>
            <a:r>
              <a:rPr lang="de-DE" dirty="0"/>
              <a:t>Gesamt-Erneuerungswahlen Vorstand</a:t>
            </a:r>
          </a:p>
          <a:p>
            <a:pPr marL="457200" indent="-457200">
              <a:buFont typeface="+mj-lt"/>
              <a:buAutoNum type="arabicPeriod"/>
            </a:pPr>
            <a:r>
              <a:rPr lang="de-DE" dirty="0"/>
              <a:t>Allfällige Statutenrevision</a:t>
            </a:r>
          </a:p>
          <a:p>
            <a:pPr marL="457200" indent="-457200">
              <a:buFont typeface="+mj-lt"/>
              <a:buAutoNum type="arabicPeriod"/>
            </a:pPr>
            <a:r>
              <a:rPr lang="de-DE" dirty="0"/>
              <a:t>Anträge</a:t>
            </a:r>
          </a:p>
          <a:p>
            <a:pPr marL="457200" indent="-457200">
              <a:buFont typeface="+mj-lt"/>
              <a:buAutoNum type="arabicPeriod"/>
            </a:pPr>
            <a:r>
              <a:rPr lang="de-DE" dirty="0"/>
              <a:t>Aktuelles beim Verein</a:t>
            </a:r>
          </a:p>
          <a:p>
            <a:pPr marL="457200" indent="-457200">
              <a:buFont typeface="+mj-lt"/>
              <a:buAutoNum type="arabicPeriod"/>
            </a:pPr>
            <a:r>
              <a:rPr lang="de-DE" dirty="0"/>
              <a:t>Verschiedenes</a:t>
            </a:r>
          </a:p>
        </p:txBody>
      </p:sp>
    </p:spTree>
    <p:extLst>
      <p:ext uri="{BB962C8B-B14F-4D97-AF65-F5344CB8AC3E}">
        <p14:creationId xmlns:p14="http://schemas.microsoft.com/office/powerpoint/2010/main" val="2621467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a:t>1. Wahl der Stimmenzählerinnen</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lstStyle/>
          <a:p>
            <a:r>
              <a:rPr lang="de-CH" dirty="0"/>
              <a:t>xx xx</a:t>
            </a:r>
          </a:p>
          <a:p>
            <a:r>
              <a:rPr lang="de-CH" dirty="0"/>
              <a:t>xx xx</a:t>
            </a:r>
          </a:p>
        </p:txBody>
      </p:sp>
    </p:spTree>
    <p:extLst>
      <p:ext uri="{BB962C8B-B14F-4D97-AF65-F5344CB8AC3E}">
        <p14:creationId xmlns:p14="http://schemas.microsoft.com/office/powerpoint/2010/main" val="2239262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2. Jahresbericht 20xx</a:t>
            </a:r>
          </a:p>
        </p:txBody>
      </p:sp>
      <p:sp>
        <p:nvSpPr>
          <p:cNvPr id="3" name="Inhaltsplatzhalter 4">
            <a:extLst>
              <a:ext uri="{FF2B5EF4-FFF2-40B4-BE49-F238E27FC236}">
                <a16:creationId xmlns:a16="http://schemas.microsoft.com/office/drawing/2014/main" id="{2828F028-25D0-E00F-0346-01F01DE30701}"/>
              </a:ext>
            </a:extLst>
          </p:cNvPr>
          <p:cNvSpPr>
            <a:spLocks noGrp="1"/>
          </p:cNvSpPr>
          <p:nvPr>
            <p:ph sz="quarter" idx="2"/>
          </p:nvPr>
        </p:nvSpPr>
        <p:spPr>
          <a:xfrm>
            <a:off x="1313274" y="1599259"/>
            <a:ext cx="7543800" cy="4649141"/>
          </a:xfrm>
        </p:spPr>
        <p:txBody>
          <a:bodyPr/>
          <a:lstStyle/>
          <a:p>
            <a:r>
              <a:rPr lang="de-CH" dirty="0"/>
              <a:t>Erläuterungen</a:t>
            </a:r>
          </a:p>
          <a:p>
            <a:endParaRPr lang="de-CH" dirty="0"/>
          </a:p>
        </p:txBody>
      </p:sp>
    </p:spTree>
    <p:extLst>
      <p:ext uri="{BB962C8B-B14F-4D97-AF65-F5344CB8AC3E}">
        <p14:creationId xmlns:p14="http://schemas.microsoft.com/office/powerpoint/2010/main" val="539380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CA030BB5-1ADE-49A2-B2A5-C9888486CA5F}"/>
              </a:ext>
            </a:extLst>
          </p:cNvPr>
          <p:cNvSpPr>
            <a:spLocks noGrp="1"/>
          </p:cNvSpPr>
          <p:nvPr>
            <p:ph type="title"/>
          </p:nvPr>
        </p:nvSpPr>
        <p:spPr/>
        <p:txBody>
          <a:bodyPr/>
          <a:lstStyle/>
          <a:p>
            <a:r>
              <a:rPr lang="de-CH" dirty="0"/>
              <a:t>3. Jahresrechnung 20xx </a:t>
            </a:r>
          </a:p>
        </p:txBody>
      </p:sp>
      <p:sp>
        <p:nvSpPr>
          <p:cNvPr id="5" name="Inhaltsplatzhalter 4">
            <a:extLst>
              <a:ext uri="{FF2B5EF4-FFF2-40B4-BE49-F238E27FC236}">
                <a16:creationId xmlns:a16="http://schemas.microsoft.com/office/drawing/2014/main" id="{484853E8-43FA-4A89-925A-60FC63CA6A85}"/>
              </a:ext>
            </a:extLst>
          </p:cNvPr>
          <p:cNvSpPr>
            <a:spLocks noGrp="1"/>
          </p:cNvSpPr>
          <p:nvPr>
            <p:ph sz="quarter" idx="2"/>
          </p:nvPr>
        </p:nvSpPr>
        <p:spPr>
          <a:xfrm>
            <a:off x="1313274" y="1599259"/>
            <a:ext cx="7543800" cy="4649141"/>
          </a:xfrm>
        </p:spPr>
        <p:txBody>
          <a:bodyPr/>
          <a:lstStyle/>
          <a:p>
            <a:r>
              <a:rPr lang="de-CH" dirty="0"/>
              <a:t>Erläuterungen</a:t>
            </a:r>
          </a:p>
          <a:p>
            <a:endParaRPr lang="de-CH" dirty="0"/>
          </a:p>
        </p:txBody>
      </p:sp>
      <p:sp>
        <p:nvSpPr>
          <p:cNvPr id="2" name="Inhaltsplatzhalter 4">
            <a:extLst>
              <a:ext uri="{FF2B5EF4-FFF2-40B4-BE49-F238E27FC236}">
                <a16:creationId xmlns:a16="http://schemas.microsoft.com/office/drawing/2014/main" id="{B5890D72-C60B-EB36-5F30-A80A63707CD0}"/>
              </a:ext>
            </a:extLst>
          </p:cNvPr>
          <p:cNvSpPr txBox="1">
            <a:spLocks/>
          </p:cNvSpPr>
          <p:nvPr/>
        </p:nvSpPr>
        <p:spPr>
          <a:xfrm>
            <a:off x="1465674" y="2161309"/>
            <a:ext cx="7543800" cy="4239491"/>
          </a:xfrm>
          <a:prstGeom prst="rect">
            <a:avLst/>
          </a:prstGeom>
        </p:spPr>
        <p:txBody>
          <a:bodyPr vert="horz">
            <a:normAutofit/>
          </a:bodyPr>
          <a:lstStyle>
            <a:lvl1pPr marL="274320" indent="-274320" algn="l" rtl="0" eaLnBrk="1" latinLnBrk="0" hangingPunct="1">
              <a:spcBef>
                <a:spcPts val="600"/>
              </a:spcBef>
              <a:buClr>
                <a:srgbClr val="B20533"/>
              </a:buClr>
              <a:buSzPct val="100000"/>
              <a:buFont typeface="Arial"/>
              <a:buChar char="•"/>
              <a:defRPr kumimoji="0" sz="2400" kern="1200">
                <a:solidFill>
                  <a:schemeClr val="tx2">
                    <a:lumMod val="75000"/>
                  </a:schemeClr>
                </a:solidFill>
                <a:latin typeface="Arial"/>
                <a:ea typeface="+mn-ea"/>
                <a:cs typeface="Arial"/>
              </a:defRPr>
            </a:lvl1pPr>
            <a:lvl2pPr marL="640080" indent="-274320" algn="l" rtl="0" eaLnBrk="1" latinLnBrk="0" hangingPunct="1">
              <a:spcBef>
                <a:spcPct val="20000"/>
              </a:spcBef>
              <a:buClr>
                <a:srgbClr val="B20533"/>
              </a:buClr>
              <a:buSzPct val="100000"/>
              <a:buFont typeface="Arial"/>
              <a:buChar char="•"/>
              <a:defRPr kumimoji="0" sz="2100" kern="1200">
                <a:solidFill>
                  <a:schemeClr val="tx2">
                    <a:lumMod val="75000"/>
                  </a:schemeClr>
                </a:solidFill>
                <a:latin typeface="Arial"/>
                <a:ea typeface="+mn-ea"/>
                <a:cs typeface="Arial"/>
              </a:defRPr>
            </a:lvl2pPr>
            <a:lvl3pPr marL="91440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3pPr>
            <a:lvl4pPr marL="1188720" indent="-182880" algn="l" rtl="0" eaLnBrk="1" latinLnBrk="0" hangingPunct="1">
              <a:spcBef>
                <a:spcPct val="20000"/>
              </a:spcBef>
              <a:buClr>
                <a:srgbClr val="B20533"/>
              </a:buClr>
              <a:buSzPct val="100000"/>
              <a:buFont typeface="Arial"/>
              <a:buChar char="•"/>
              <a:defRPr kumimoji="0" sz="1800" kern="1200">
                <a:solidFill>
                  <a:schemeClr val="tx2">
                    <a:lumMod val="75000"/>
                  </a:schemeClr>
                </a:solidFill>
                <a:latin typeface="Arial"/>
                <a:ea typeface="+mn-ea"/>
                <a:cs typeface="Arial"/>
              </a:defRPr>
            </a:lvl4pPr>
            <a:lvl5pPr marL="1463040" indent="-182880" algn="l" rtl="0" eaLnBrk="1" latinLnBrk="0" hangingPunct="1">
              <a:spcBef>
                <a:spcPct val="20000"/>
              </a:spcBef>
              <a:buClr>
                <a:srgbClr val="B20533"/>
              </a:buClr>
              <a:buSzPct val="100000"/>
              <a:buFont typeface="Arial"/>
              <a:buChar char="•"/>
              <a:defRPr kumimoji="0" sz="1600" kern="1200">
                <a:solidFill>
                  <a:schemeClr val="tx2">
                    <a:lumMod val="75000"/>
                  </a:schemeClr>
                </a:solidFill>
                <a:latin typeface="Arial"/>
                <a:ea typeface="+mn-ea"/>
                <a:cs typeface="Arial"/>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r" defTabSz="912813">
              <a:lnSpc>
                <a:spcPct val="80000"/>
              </a:lnSpc>
              <a:buFont typeface="Arial"/>
              <a:buNone/>
              <a:tabLst>
                <a:tab pos="5741988" algn="r"/>
                <a:tab pos="7354888" algn="r"/>
              </a:tabLst>
            </a:pPr>
            <a:endParaRPr lang="de-DE" altLang="de-DE" sz="1200" dirty="0">
              <a:latin typeface="Arial" charset="0"/>
              <a:cs typeface="Arial" charset="0"/>
            </a:endParaRPr>
          </a:p>
          <a:p>
            <a:pPr marL="0" indent="0" algn="r" defTabSz="912813">
              <a:lnSpc>
                <a:spcPct val="80000"/>
              </a:lnSpc>
              <a:buFont typeface="Arial"/>
              <a:buNone/>
              <a:tabLst>
                <a:tab pos="5741988" algn="r"/>
                <a:tab pos="7354888" algn="r"/>
              </a:tabLst>
            </a:pPr>
            <a:r>
              <a:rPr lang="de-DE" altLang="de-DE" sz="1200" dirty="0">
                <a:latin typeface="Arial" charset="0"/>
                <a:cs typeface="Arial" charset="0"/>
              </a:rPr>
              <a:t>in CHF</a:t>
            </a:r>
          </a:p>
          <a:p>
            <a:pPr marL="0" indent="0" algn="r" defTabSz="912813">
              <a:lnSpc>
                <a:spcPct val="80000"/>
              </a:lnSpc>
              <a:buFont typeface="Arial"/>
              <a:buNone/>
              <a:tabLst>
                <a:tab pos="5741988" algn="r"/>
                <a:tab pos="7354888" algn="r"/>
              </a:tabLst>
            </a:pPr>
            <a:endParaRPr lang="de-DE" altLang="de-DE" sz="1200" dirty="0">
              <a:latin typeface="Arial" charset="0"/>
              <a:cs typeface="Arial" charset="0"/>
            </a:endParaRPr>
          </a:p>
          <a:p>
            <a:pPr marL="0" indent="0" defTabSz="912813">
              <a:lnSpc>
                <a:spcPct val="80000"/>
              </a:lnSpc>
              <a:buFont typeface="Arial"/>
              <a:buNone/>
              <a:tabLst>
                <a:tab pos="5741988" algn="r"/>
                <a:tab pos="7354888" algn="r"/>
              </a:tabLst>
            </a:pPr>
            <a:r>
              <a:rPr lang="de-DE" altLang="de-DE" sz="1900" dirty="0">
                <a:solidFill>
                  <a:srgbClr val="AE1A3D"/>
                </a:solidFill>
                <a:latin typeface="Arial" charset="0"/>
                <a:cs typeface="Arial" charset="0"/>
              </a:rPr>
              <a:t>	20xx	</a:t>
            </a:r>
            <a:r>
              <a:rPr lang="de-DE" altLang="de-DE" sz="1900" dirty="0">
                <a:latin typeface="Arial" charset="0"/>
                <a:cs typeface="Arial" charset="0"/>
              </a:rPr>
              <a:t>  VJ</a:t>
            </a:r>
            <a:br>
              <a:rPr lang="de-DE" altLang="de-DE" sz="1900" dirty="0">
                <a:solidFill>
                  <a:srgbClr val="AE1A3D"/>
                </a:solidFill>
                <a:latin typeface="Arial" charset="0"/>
                <a:cs typeface="Arial" charset="0"/>
              </a:rPr>
            </a:br>
            <a:endParaRPr lang="de-DE" altLang="de-DE" sz="1900" dirty="0">
              <a:latin typeface="Arial" charset="0"/>
              <a:cs typeface="Arial" charset="0"/>
            </a:endParaRPr>
          </a:p>
          <a:p>
            <a:pPr marL="0" indent="0" defTabSz="912813">
              <a:lnSpc>
                <a:spcPct val="80000"/>
              </a:lnSpc>
              <a:spcBef>
                <a:spcPts val="1200"/>
              </a:spcBef>
              <a:buFont typeface="Arial" charset="0"/>
              <a:buNone/>
              <a:tabLst>
                <a:tab pos="5741988" algn="r"/>
                <a:tab pos="7354888" algn="r"/>
              </a:tabLst>
            </a:pPr>
            <a:r>
              <a:rPr lang="de-DE" altLang="de-DE" sz="1900" dirty="0">
                <a:latin typeface="Arial" charset="0"/>
                <a:cs typeface="Arial" charset="0"/>
              </a:rPr>
              <a:t>Ertrag	</a:t>
            </a:r>
            <a:r>
              <a:rPr lang="de-DE" altLang="de-DE" sz="1900" dirty="0">
                <a:solidFill>
                  <a:srgbClr val="B20533"/>
                </a:solidFill>
                <a:latin typeface="Arial" charset="0"/>
                <a:cs typeface="Arial" charset="0"/>
              </a:rPr>
              <a:t>xx</a:t>
            </a:r>
            <a:r>
              <a:rPr lang="de-DE" altLang="de-DE" sz="1900" dirty="0">
                <a:latin typeface="Arial" charset="0"/>
                <a:cs typeface="Arial" charset="0"/>
              </a:rPr>
              <a:t>	 xx</a:t>
            </a:r>
          </a:p>
          <a:p>
            <a:pPr marL="0" indent="0" defTabSz="912813">
              <a:lnSpc>
                <a:spcPct val="80000"/>
              </a:lnSpc>
              <a:spcBef>
                <a:spcPts val="1800"/>
              </a:spcBef>
              <a:buFont typeface="Arial" charset="0"/>
              <a:buNone/>
              <a:tabLst>
                <a:tab pos="5741988" algn="r"/>
                <a:tab pos="7354888" algn="r"/>
              </a:tabLst>
            </a:pPr>
            <a:r>
              <a:rPr lang="de-DE" altLang="de-DE" sz="1900" u="sng" dirty="0">
                <a:latin typeface="Arial" charset="0"/>
                <a:cs typeface="Arial" charset="0"/>
              </a:rPr>
              <a:t>Aufwand	</a:t>
            </a:r>
            <a:r>
              <a:rPr lang="de-DE" altLang="de-DE" sz="1900" u="sng" dirty="0">
                <a:solidFill>
                  <a:srgbClr val="B20533"/>
                </a:solidFill>
                <a:latin typeface="Arial" charset="0"/>
                <a:cs typeface="Arial" charset="0"/>
              </a:rPr>
              <a:t>-xx</a:t>
            </a:r>
            <a:r>
              <a:rPr lang="de-DE" altLang="de-DE" sz="1900" u="sng" dirty="0">
                <a:latin typeface="Arial" charset="0"/>
                <a:cs typeface="Arial" charset="0"/>
              </a:rPr>
              <a:t>	-xx</a:t>
            </a:r>
            <a:br>
              <a:rPr lang="de-DE" altLang="de-DE" sz="1900" u="sng" dirty="0">
                <a:latin typeface="Arial" charset="0"/>
                <a:cs typeface="Arial" charset="0"/>
              </a:rPr>
            </a:br>
            <a:br>
              <a:rPr lang="de-DE" altLang="de-DE" sz="1900" dirty="0">
                <a:latin typeface="Arial" charset="0"/>
                <a:cs typeface="Arial" charset="0"/>
              </a:rPr>
            </a:br>
            <a:r>
              <a:rPr lang="de-DE" altLang="de-DE" sz="1900" dirty="0">
                <a:latin typeface="Arial" charset="0"/>
                <a:cs typeface="Arial" charset="0"/>
              </a:rPr>
              <a:t>Jahresergebnis	</a:t>
            </a:r>
            <a:r>
              <a:rPr lang="de-DE" altLang="de-DE" sz="1900" dirty="0">
                <a:solidFill>
                  <a:srgbClr val="B20533"/>
                </a:solidFill>
                <a:latin typeface="Arial" charset="0"/>
                <a:cs typeface="Arial" charset="0"/>
              </a:rPr>
              <a:t>xx</a:t>
            </a:r>
            <a:r>
              <a:rPr lang="de-DE" altLang="de-DE" sz="1900" dirty="0">
                <a:latin typeface="Arial" charset="0"/>
                <a:cs typeface="Arial" charset="0"/>
              </a:rPr>
              <a:t>	xx</a:t>
            </a:r>
          </a:p>
        </p:txBody>
      </p:sp>
    </p:spTree>
    <p:extLst>
      <p:ext uri="{BB962C8B-B14F-4D97-AF65-F5344CB8AC3E}">
        <p14:creationId xmlns:p14="http://schemas.microsoft.com/office/powerpoint/2010/main" val="2789809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kf neu">
  <a:themeElements>
    <a:clrScheme name="Nereus">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reus">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SKF_CD_Kantonalvorstaende_Schulung" id="{92C59721-E776-4B7C-ADAB-EF26D9EA8F76}" vid="{5F44C0AB-605A-482C-A231-17C23C182C3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1D799D038B5814E952BFE44A360A515" ma:contentTypeVersion="6" ma:contentTypeDescription="Ein neues Dokument erstellen." ma:contentTypeScope="" ma:versionID="687285e2b49eafa2dd501b7ce9be0ab2">
  <xsd:schema xmlns:xsd="http://www.w3.org/2001/XMLSchema" xmlns:xs="http://www.w3.org/2001/XMLSchema" xmlns:p="http://schemas.microsoft.com/office/2006/metadata/properties" xmlns:ns2="a0a58cb7-38d2-4e07-95b0-c9d130a19c98" targetNamespace="http://schemas.microsoft.com/office/2006/metadata/properties" ma:root="true" ma:fieldsID="5eae292a3b2d8eae2bccb47cc862de01" ns2:_="">
    <xsd:import namespace="a0a58cb7-38d2-4e07-95b0-c9d130a19c9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a58cb7-38d2-4e07-95b0-c9d130a19c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A884307-4DB6-4C81-B235-ECB2166FCE27}">
  <ds:schemaRefs>
    <ds:schemaRef ds:uri="http://schemas.microsoft.com/sharepoint/v3/contenttype/forms"/>
  </ds:schemaRefs>
</ds:datastoreItem>
</file>

<file path=customXml/itemProps2.xml><?xml version="1.0" encoding="utf-8"?>
<ds:datastoreItem xmlns:ds="http://schemas.openxmlformats.org/officeDocument/2006/customXml" ds:itemID="{FB8A9644-A199-4ECB-A912-E8ED17CDA24C}">
  <ds:schemaRefs>
    <ds:schemaRef ds:uri="a0a58cb7-38d2-4e07-95b0-c9d130a19c9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72A4B0-1310-412E-86C2-EBE4D9005F83}">
  <ds:schemaRefs>
    <ds:schemaRef ds:uri="http://purl.org/dc/dcmitype/"/>
    <ds:schemaRef ds:uri="http://schemas.microsoft.com/office/2006/metadata/properties"/>
    <ds:schemaRef ds:uri="http://schemas.openxmlformats.org/package/2006/metadata/core-properties"/>
    <ds:schemaRef ds:uri="http://schemas.microsoft.com/office/infopath/2007/PartnerControls"/>
    <ds:schemaRef ds:uri="a0a58cb7-38d2-4e07-95b0-c9d130a19c98"/>
    <ds:schemaRef ds:uri="http://purl.org/dc/elements/1.1/"/>
    <ds:schemaRef ds:uri="http://schemas.microsoft.com/office/2006/documentManagement/typ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0</TotalTime>
  <Words>2626</Words>
  <Application>Microsoft Office PowerPoint</Application>
  <PresentationFormat>Bildschirmpräsentation (4:3)</PresentationFormat>
  <Paragraphs>327</Paragraphs>
  <Slides>30</Slides>
  <Notes>30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30</vt:i4>
      </vt:variant>
    </vt:vector>
  </HeadingPairs>
  <TitlesOfParts>
    <vt:vector size="35" baseType="lpstr">
      <vt:lpstr>Arial</vt:lpstr>
      <vt:lpstr>Arial,Sans-Serif</vt:lpstr>
      <vt:lpstr>Calibri</vt:lpstr>
      <vt:lpstr>Wingdings</vt:lpstr>
      <vt:lpstr>skf neu</vt:lpstr>
      <vt:lpstr>Jahresversammlung 20xx</vt:lpstr>
      <vt:lpstr>Herzlich willkommen</vt:lpstr>
      <vt:lpstr>Begrüssung und Dank an Unterstützer:innen</vt:lpstr>
      <vt:lpstr>Ablauf/Programm</vt:lpstr>
      <vt:lpstr>PowerPoint-Präsentation</vt:lpstr>
      <vt:lpstr>Statutarische Geschäfte</vt:lpstr>
      <vt:lpstr>1. Wahl der Stimmenzählerinnen</vt:lpstr>
      <vt:lpstr>2. Jahresbericht 20xx</vt:lpstr>
      <vt:lpstr>3. Jahresrechnung 20xx </vt:lpstr>
      <vt:lpstr>Bilanz 20xx</vt:lpstr>
      <vt:lpstr>Bericht Revisionsstelle</vt:lpstr>
      <vt:lpstr>Genehmigung der Jahresrechnung 20xx</vt:lpstr>
      <vt:lpstr>4. Budget 2022 </vt:lpstr>
      <vt:lpstr>4. Budget</vt:lpstr>
      <vt:lpstr>Budget Kapital 20xx</vt:lpstr>
      <vt:lpstr>5. Mitgliederbeiträge 20xx</vt:lpstr>
      <vt:lpstr>6. Verabschiedungen und Wahlen</vt:lpstr>
      <vt:lpstr>Gesamterneuerungswahl Vereinsvorstand</vt:lpstr>
      <vt:lpstr>Wahl der Revisionsstelle 20xx-20xx</vt:lpstr>
      <vt:lpstr>7. Statutenrevision</vt:lpstr>
      <vt:lpstr>​7.1 Redaktionelle Änderungen </vt:lpstr>
      <vt:lpstr>​7.2 Inhaltliche Anpassungen </vt:lpstr>
      <vt:lpstr>Diskussion und Genehmigung der Statuten</vt:lpstr>
      <vt:lpstr>​Anträge</vt:lpstr>
      <vt:lpstr>Aktuelles beim SKF</vt:lpstr>
      <vt:lpstr>Termine 20xx</vt:lpstr>
      <vt:lpstr>10. Verschiedenes und Grussworte</vt:lpstr>
      <vt:lpstr>Weiteres Programm</vt:lpstr>
      <vt:lpstr>Ende der Mitgliederversammlung 20xx</vt:lpstr>
      <vt:lpstr>Danke und gute Heimreise!</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 Huber</dc:creator>
  <cp:lastModifiedBy>Andrea Huber</cp:lastModifiedBy>
  <cp:revision>37</cp:revision>
  <cp:lastPrinted>2013-10-28T10:52:25Z</cp:lastPrinted>
  <dcterms:created xsi:type="dcterms:W3CDTF">2012-11-08T13:46:00Z</dcterms:created>
  <dcterms:modified xsi:type="dcterms:W3CDTF">2022-12-20T15:02:57Z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0x010100B1D799D038B5814E952BFE44A360A515</vt:lpwstr>
  </property>
</Properties>
</file>